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sldIdLst>
    <p:sldId id="256" r:id="rId2"/>
    <p:sldId id="257" r:id="rId3"/>
    <p:sldId id="259" r:id="rId4"/>
    <p:sldId id="260" r:id="rId5"/>
    <p:sldId id="261" r:id="rId6"/>
    <p:sldId id="264" r:id="rId7"/>
    <p:sldId id="262" r:id="rId8"/>
    <p:sldId id="269" r:id="rId9"/>
    <p:sldId id="266" r:id="rId10"/>
    <p:sldId id="258" r:id="rId11"/>
    <p:sldId id="268" r:id="rId12"/>
    <p:sldId id="265" r:id="rId13"/>
    <p:sldId id="273" r:id="rId14"/>
    <p:sldId id="279" r:id="rId15"/>
    <p:sldId id="277" r:id="rId16"/>
    <p:sldId id="276" r:id="rId17"/>
    <p:sldId id="278" r:id="rId18"/>
    <p:sldId id="274" r:id="rId19"/>
    <p:sldId id="275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42" autoAdjust="0"/>
    <p:restoredTop sz="94660"/>
  </p:normalViewPr>
  <p:slideViewPr>
    <p:cSldViewPr>
      <p:cViewPr varScale="1">
        <p:scale>
          <a:sx n="130" d="100"/>
          <a:sy n="130" d="100"/>
        </p:scale>
        <p:origin x="-13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4" Type="http://schemas.openxmlformats.org/officeDocument/2006/relationships/image" Target="../media/image3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B918EC-66AC-42E9-A2D3-7AAE16B6F72B}" type="datetimeFigureOut">
              <a:rPr lang="en-US" smtClean="0"/>
              <a:pPr/>
              <a:t>5/2/2012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AB25F4-B337-406A-9E16-E9FFE0649B8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Times New Roman" pitchFamily="18" charset="0"/>
              </a:rPr>
              <a:t>Add a per-btag plot -&gt; motivate b-tagging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46D93C-EFC1-49C4-B03B-5238A05F8F37}" type="slidenum">
              <a:rPr lang="en-US" smtClean="0"/>
              <a:pPr/>
              <a:t>17</a:t>
            </a:fld>
            <a:endParaRPr lang="en-US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89C07-D366-4DAE-8859-95C6F227762C}" type="datetime1">
              <a:rPr lang="en-US" smtClean="0"/>
              <a:pPr/>
              <a:t>5/2/2012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1A2A7-3723-4806-8E6E-0761C30562D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0B1B8-6287-4D39-9154-9DAAD13A1B27}" type="datetime1">
              <a:rPr lang="en-US" smtClean="0"/>
              <a:pPr/>
              <a:t>5/2/2012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1A2A7-3723-4806-8E6E-0761C30562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B45C-1552-4FF2-9350-8A51D8066E48}" type="datetime1">
              <a:rPr lang="en-US" smtClean="0"/>
              <a:pPr/>
              <a:t>5/2/2012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1A2A7-3723-4806-8E6E-0761C30562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1FEBC7C6-FA48-47F1-AB1B-ECD6F5F1AA4E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74417283-48C6-496F-A0BA-30E3AB68DF8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358CF-247B-49C0-B95B-B0185541F712}" type="datetime1">
              <a:rPr lang="en-US" smtClean="0"/>
              <a:pPr/>
              <a:t>5/2/2012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1A2A7-3723-4806-8E6E-0761C30562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37FB-40BE-4C43-ACF8-40D07E9B5ADC}" type="datetime1">
              <a:rPr lang="en-US" smtClean="0"/>
              <a:pPr/>
              <a:t>5/2/2012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1A2A7-3723-4806-8E6E-0761C30562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ACEC6-584F-4BEE-8447-04164B00CA98}" type="datetime1">
              <a:rPr lang="en-US" smtClean="0"/>
              <a:pPr/>
              <a:t>5/2/2012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1A2A7-3723-4806-8E6E-0761C30562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4709A-B2E8-4E22-A657-F725A01558FB}" type="datetime1">
              <a:rPr lang="en-US" smtClean="0"/>
              <a:pPr/>
              <a:t>5/2/2012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1A2A7-3723-4806-8E6E-0761C30562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827B8-A682-4DE9-AE7E-32247CCC6C7D}" type="datetime1">
              <a:rPr lang="en-US" smtClean="0"/>
              <a:pPr/>
              <a:t>5/2/2012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1A2A7-3723-4806-8E6E-0761C30562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6B6ED-0DDE-480B-9798-BA2DAF80D5F8}" type="datetime1">
              <a:rPr lang="en-US" smtClean="0"/>
              <a:pPr/>
              <a:t>5/2/2012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1A2A7-3723-4806-8E6E-0761C30562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12669-FF9F-4A71-A254-BE631E54592B}" type="datetime1">
              <a:rPr lang="en-US" smtClean="0"/>
              <a:pPr/>
              <a:t>5/2/2012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1A2A7-3723-4806-8E6E-0761C30562D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354E1EEE-C2A1-424F-A0F3-0B092B122175}" type="datetime1">
              <a:rPr lang="en-US" smtClean="0"/>
              <a:pPr/>
              <a:t>5/2/2012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F3D1A2A7-3723-4806-8E6E-0761C30562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86C7A278-F0DA-4AD8-A52D-E5F51B39F8AF}" type="datetime1">
              <a:rPr lang="en-US" smtClean="0"/>
              <a:pPr/>
              <a:t>5/2/2012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F3D1A2A7-3723-4806-8E6E-0761C30562D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3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5" Type="http://schemas.openxmlformats.org/officeDocument/2006/relationships/oleObject" Target="../embeddings/oleObject6.bin"/><Relationship Id="rId4" Type="http://schemas.openxmlformats.org/officeDocument/2006/relationships/oleObject" Target="../embeddings/oleObject5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9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2600" y="1676400"/>
            <a:ext cx="6477000" cy="1470025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Agency FB" pitchFamily="34" charset="0"/>
              </a:rPr>
              <a:t>Top</a:t>
            </a:r>
            <a:r>
              <a:rPr lang="en-US" b="1" dirty="0" smtClean="0">
                <a:solidFill>
                  <a:schemeClr val="accent2"/>
                </a:solidFill>
                <a:latin typeface="Agency FB" pitchFamily="34" charset="0"/>
              </a:rPr>
              <a:t> quark and  </a:t>
            </a:r>
            <a:r>
              <a:rPr lang="en-US" b="1" dirty="0" smtClean="0">
                <a:latin typeface="Agency FB" pitchFamily="34" charset="0"/>
              </a:rPr>
              <a:t>tau</a:t>
            </a:r>
            <a:r>
              <a:rPr lang="en-US" b="1" dirty="0" smtClean="0">
                <a:solidFill>
                  <a:schemeClr val="accent2"/>
                </a:solidFill>
                <a:latin typeface="Agency FB" pitchFamily="34" charset="0"/>
              </a:rPr>
              <a:t>  lepton –  what can two of the most massive elementary particles tell us?</a:t>
            </a:r>
            <a:endParaRPr lang="en-US" b="1" dirty="0">
              <a:solidFill>
                <a:schemeClr val="accent2"/>
              </a:solidFill>
              <a:latin typeface="Agency FB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95800"/>
            <a:ext cx="6400800" cy="1143000"/>
          </a:xfrm>
        </p:spPr>
        <p:txBody>
          <a:bodyPr/>
          <a:lstStyle/>
          <a:p>
            <a:r>
              <a:rPr lang="en-US" dirty="0" smtClean="0"/>
              <a:t>Mikhail Arov, PhD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1A2A7-3723-4806-8E6E-0761C30562D6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600201"/>
            <a:ext cx="381642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5032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Particle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1A2A7-3723-4806-8E6E-0761C30562D6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0" y="3429000"/>
            <a:ext cx="4210050" cy="265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533400" y="5105400"/>
            <a:ext cx="2971800" cy="609600"/>
          </a:xfrm>
          <a:prstGeom prst="rect">
            <a:avLst/>
          </a:prstGeom>
          <a:solidFill>
            <a:srgbClr val="F1FEA0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36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Where is </a:t>
            </a:r>
            <a:r>
              <a:rPr lang="en-US" sz="36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t?</a:t>
            </a:r>
            <a:endParaRPr lang="en-US" sz="3600" dirty="0">
              <a:solidFill>
                <a:srgbClr val="00009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Номер слайда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0B45DD0-E8E7-4CFA-872B-C1495C6B7681}" type="slidenum">
              <a:rPr lang="ru-RU" smtClean="0"/>
              <a:pPr/>
              <a:t>11</a:t>
            </a:fld>
            <a:endParaRPr lang="ru-RU" smtClean="0"/>
          </a:p>
        </p:txBody>
      </p:sp>
      <p:pic>
        <p:nvPicPr>
          <p:cNvPr id="1024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151063"/>
            <a:ext cx="2714625" cy="1335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4344988"/>
            <a:ext cx="2724150" cy="167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91050" y="4568825"/>
            <a:ext cx="2724150" cy="160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6" name="WordArt 10"/>
          <p:cNvSpPr>
            <a:spLocks noChangeArrowheads="1" noChangeShapeType="1" noTextEdit="1"/>
          </p:cNvSpPr>
          <p:nvPr/>
        </p:nvSpPr>
        <p:spPr bwMode="auto">
          <a:xfrm>
            <a:off x="908050" y="3811588"/>
            <a:ext cx="1371600" cy="228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12700">
                  <a:solidFill>
                    <a:srgbClr val="3333CC"/>
                  </a:solidFill>
                  <a:round/>
                  <a:headEnd/>
                  <a:tailEnd/>
                </a:ln>
                <a:solidFill>
                  <a:srgbClr val="B2B2B2">
                    <a:alpha val="50195"/>
                  </a:srgb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Arial Black"/>
              </a:rPr>
              <a:t>Type 2</a:t>
            </a:r>
          </a:p>
        </p:txBody>
      </p:sp>
      <p:sp>
        <p:nvSpPr>
          <p:cNvPr id="10247" name="WordArt 11"/>
          <p:cNvSpPr>
            <a:spLocks noChangeArrowheads="1" noChangeShapeType="1" noTextEdit="1"/>
          </p:cNvSpPr>
          <p:nvPr/>
        </p:nvSpPr>
        <p:spPr bwMode="auto">
          <a:xfrm>
            <a:off x="5124450" y="4035425"/>
            <a:ext cx="1371600" cy="228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12700">
                  <a:solidFill>
                    <a:srgbClr val="3333CC"/>
                  </a:solidFill>
                  <a:round/>
                  <a:headEnd/>
                  <a:tailEnd/>
                </a:ln>
                <a:solidFill>
                  <a:srgbClr val="B2B2B2">
                    <a:alpha val="50195"/>
                  </a:srgb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Arial Black"/>
              </a:rPr>
              <a:t>Type 3</a:t>
            </a:r>
          </a:p>
        </p:txBody>
      </p:sp>
      <p:sp>
        <p:nvSpPr>
          <p:cNvPr id="10248" name="WordArt 12"/>
          <p:cNvSpPr>
            <a:spLocks noChangeArrowheads="1" noChangeShapeType="1" noTextEdit="1"/>
          </p:cNvSpPr>
          <p:nvPr/>
        </p:nvSpPr>
        <p:spPr bwMode="auto">
          <a:xfrm>
            <a:off x="800100" y="1676400"/>
            <a:ext cx="1371600" cy="228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12700">
                  <a:solidFill>
                    <a:srgbClr val="3333CC"/>
                  </a:solidFill>
                  <a:round/>
                  <a:headEnd/>
                  <a:tailEnd/>
                </a:ln>
                <a:solidFill>
                  <a:srgbClr val="B2B2B2">
                    <a:alpha val="50195"/>
                  </a:srgb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Arial Black"/>
              </a:rPr>
              <a:t>Type 1</a:t>
            </a:r>
          </a:p>
        </p:txBody>
      </p:sp>
      <p:sp>
        <p:nvSpPr>
          <p:cNvPr id="10249" name="Rectangle 13"/>
          <p:cNvSpPr>
            <a:spLocks noGrp="1" noChangeArrowheads="1"/>
          </p:cNvSpPr>
          <p:nvPr>
            <p:ph type="body" sz="half" idx="2"/>
          </p:nvPr>
        </p:nvSpPr>
        <p:spPr>
          <a:xfrm>
            <a:off x="4419600" y="1447800"/>
            <a:ext cx="4038600" cy="4525963"/>
          </a:xfrm>
          <a:noFill/>
        </p:spPr>
        <p:txBody>
          <a:bodyPr/>
          <a:lstStyle/>
          <a:p>
            <a:pPr eaLnBrk="1" hangingPunct="1"/>
            <a:r>
              <a:rPr lang="en-US" sz="2000" dirty="0" smtClean="0"/>
              <a:t>   </a:t>
            </a:r>
            <a:r>
              <a:rPr lang="en-US" sz="2000" b="1" dirty="0" smtClean="0"/>
              <a:t>All decay products tend to be constrained within </a:t>
            </a:r>
            <a:r>
              <a:rPr lang="en-US" sz="2000" b="1" dirty="0" smtClean="0">
                <a:solidFill>
                  <a:schemeClr val="accent3"/>
                </a:solidFill>
              </a:rPr>
              <a:t>narrow cones</a:t>
            </a:r>
            <a:endParaRPr lang="en-US" sz="2000" b="1" dirty="0" smtClean="0"/>
          </a:p>
          <a:p>
            <a:pPr eaLnBrk="1" hangingPunct="1"/>
            <a:r>
              <a:rPr lang="en-US" sz="2000" b="1" dirty="0" smtClean="0"/>
              <a:t>   But so are the jets!</a:t>
            </a:r>
          </a:p>
          <a:p>
            <a:pPr eaLnBrk="1" hangingPunct="1"/>
            <a:r>
              <a:rPr lang="en-US" sz="2000" b="1" dirty="0" smtClean="0"/>
              <a:t>    </a:t>
            </a:r>
            <a:r>
              <a:rPr lang="en-US" sz="2000" b="1" dirty="0" smtClean="0">
                <a:solidFill>
                  <a:schemeClr val="accent3"/>
                </a:solidFill>
              </a:rPr>
              <a:t>Neural Net </a:t>
            </a:r>
            <a:r>
              <a:rPr lang="en-US" sz="2000" b="1" dirty="0" smtClean="0"/>
              <a:t>is trained to separate “good”  </a:t>
            </a:r>
            <a:r>
              <a:rPr lang="en-US" sz="2000" b="1" dirty="0" smtClean="0">
                <a:latin typeface="Symbol" pitchFamily="18" charset="2"/>
              </a:rPr>
              <a:t>t</a:t>
            </a:r>
            <a:r>
              <a:rPr lang="en-US" sz="2000" b="1" dirty="0" smtClean="0"/>
              <a:t> candidates from jets</a:t>
            </a:r>
          </a:p>
          <a:p>
            <a:pPr eaLnBrk="1" hangingPunct="1">
              <a:lnSpc>
                <a:spcPct val="80000"/>
              </a:lnSpc>
            </a:pPr>
            <a:endParaRPr lang="en-US" sz="1600" b="1" dirty="0" smtClean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lang="en-US" dirty="0" smtClean="0">
                <a:latin typeface="Symbol" pitchFamily="18" charset="2"/>
              </a:rPr>
              <a:t>t </a:t>
            </a:r>
            <a:r>
              <a:rPr lang="en-US" dirty="0" smtClean="0"/>
              <a:t>reconstruction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2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9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70021-E863-4E8E-8FFD-820FC784469B}" type="slidenum">
              <a:rPr lang="ru-RU"/>
              <a:pPr/>
              <a:t>12</a:t>
            </a:fld>
            <a:endParaRPr lang="ru-RU"/>
          </a:p>
        </p:txBody>
      </p:sp>
      <p:sp>
        <p:nvSpPr>
          <p:cNvPr id="9237" name="Rectangle 21"/>
          <p:cNvSpPr>
            <a:spLocks noGrp="1" noChangeArrowheads="1"/>
          </p:cNvSpPr>
          <p:nvPr>
            <p:ph type="body" sz="half" idx="2"/>
          </p:nvPr>
        </p:nvSpPr>
        <p:spPr>
          <a:xfrm>
            <a:off x="5715000" y="1676400"/>
            <a:ext cx="3203575" cy="4117975"/>
          </a:xfrm>
        </p:spPr>
        <p:txBody>
          <a:bodyPr>
            <a:normAutofit fontScale="92500"/>
          </a:bodyPr>
          <a:lstStyle/>
          <a:p>
            <a:r>
              <a:rPr lang="en-US" sz="2800" dirty="0" smtClean="0"/>
              <a:t>2 </a:t>
            </a:r>
            <a:r>
              <a:rPr lang="en-US" sz="2800" dirty="0"/>
              <a:t>b jets</a:t>
            </a:r>
          </a:p>
          <a:p>
            <a:r>
              <a:rPr lang="en-US" sz="2800" dirty="0" err="1"/>
              <a:t>Hadronic</a:t>
            </a:r>
            <a:r>
              <a:rPr lang="en-US" sz="2800" dirty="0"/>
              <a:t> </a:t>
            </a:r>
            <a:r>
              <a:rPr lang="en-US" sz="2800" dirty="0">
                <a:latin typeface="Symbol" pitchFamily="18" charset="2"/>
              </a:rPr>
              <a:t>t</a:t>
            </a:r>
          </a:p>
          <a:p>
            <a:r>
              <a:rPr lang="en-US" sz="2800" dirty="0"/>
              <a:t>Missing </a:t>
            </a:r>
            <a:r>
              <a:rPr lang="en-US" sz="2800" dirty="0" smtClean="0"/>
              <a:t>E</a:t>
            </a:r>
            <a:r>
              <a:rPr lang="en-US" sz="2800" baseline="-25000" dirty="0" smtClean="0"/>
              <a:t>T</a:t>
            </a:r>
          </a:p>
          <a:p>
            <a:r>
              <a:rPr lang="en-US" sz="2800" dirty="0" smtClean="0"/>
              <a:t>2 light jets</a:t>
            </a:r>
          </a:p>
          <a:p>
            <a:pPr>
              <a:buNone/>
            </a:pPr>
            <a:r>
              <a:rPr lang="en-US" sz="2400" dirty="0" smtClean="0">
                <a:solidFill>
                  <a:schemeClr val="accent3"/>
                </a:solidFill>
              </a:rPr>
              <a:t>M. </a:t>
            </a:r>
            <a:r>
              <a:rPr lang="en-US" sz="2400" dirty="0" err="1" smtClean="0">
                <a:solidFill>
                  <a:schemeClr val="accent3"/>
                </a:solidFill>
              </a:rPr>
              <a:t>Arov’s</a:t>
            </a:r>
            <a:r>
              <a:rPr lang="en-US" sz="2400" dirty="0" smtClean="0">
                <a:solidFill>
                  <a:schemeClr val="accent3"/>
                </a:solidFill>
              </a:rPr>
              <a:t> PhD Thesis</a:t>
            </a:r>
          </a:p>
          <a:p>
            <a:r>
              <a:rPr lang="en-US" sz="2800" dirty="0" smtClean="0"/>
              <a:t>1 light jet and 1 lepton (e or </a:t>
            </a:r>
            <a:r>
              <a:rPr lang="en-US" sz="2800" dirty="0" smtClean="0">
                <a:latin typeface="Symbol" pitchFamily="18" charset="2"/>
              </a:rPr>
              <a:t>m)</a:t>
            </a:r>
          </a:p>
          <a:p>
            <a:pPr>
              <a:buNone/>
            </a:pPr>
            <a:r>
              <a:rPr lang="en-US" sz="2800" dirty="0" smtClean="0">
                <a:solidFill>
                  <a:schemeClr val="accent3"/>
                </a:solidFill>
              </a:rPr>
              <a:t>H. </a:t>
            </a:r>
            <a:r>
              <a:rPr lang="en-US" sz="2800" dirty="0" err="1" smtClean="0">
                <a:solidFill>
                  <a:schemeClr val="accent3"/>
                </a:solidFill>
              </a:rPr>
              <a:t>Sumowidagdo’s</a:t>
            </a:r>
            <a:r>
              <a:rPr lang="en-US" sz="2800" dirty="0" smtClean="0">
                <a:solidFill>
                  <a:schemeClr val="accent3"/>
                </a:solidFill>
              </a:rPr>
              <a:t> PhD Thesis (M. Arov collaborator)</a:t>
            </a:r>
            <a:endParaRPr lang="en-US" sz="2800" dirty="0" smtClean="0">
              <a:solidFill>
                <a:schemeClr val="accent3"/>
              </a:solidFill>
              <a:latin typeface="Symbol" pitchFamily="18" charset="2"/>
            </a:endParaRPr>
          </a:p>
          <a:p>
            <a:endParaRPr lang="en-US" sz="2800" baseline="-25000" dirty="0"/>
          </a:p>
          <a:p>
            <a:endParaRPr lang="en-US" sz="2800" dirty="0">
              <a:latin typeface="Symbol" pitchFamily="18" charset="2"/>
            </a:endParaRPr>
          </a:p>
          <a:p>
            <a:endParaRPr lang="en-US" sz="2800" baseline="-25000" dirty="0"/>
          </a:p>
        </p:txBody>
      </p:sp>
      <p:sp>
        <p:nvSpPr>
          <p:cNvPr id="9221" name="Line 5"/>
          <p:cNvSpPr>
            <a:spLocks noChangeShapeType="1"/>
          </p:cNvSpPr>
          <p:nvPr/>
        </p:nvSpPr>
        <p:spPr bwMode="auto">
          <a:xfrm>
            <a:off x="990600" y="3657600"/>
            <a:ext cx="1958975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22" name="Line 6"/>
          <p:cNvSpPr>
            <a:spLocks noChangeShapeType="1"/>
          </p:cNvSpPr>
          <p:nvPr/>
        </p:nvSpPr>
        <p:spPr bwMode="auto">
          <a:xfrm>
            <a:off x="3276600" y="3657600"/>
            <a:ext cx="1981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stealth" w="med" len="med"/>
            <a:tailEnd type="oval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3124200" y="3733800"/>
            <a:ext cx="0" cy="22860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oval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25" name="Line 9"/>
          <p:cNvSpPr>
            <a:spLocks noChangeShapeType="1"/>
          </p:cNvSpPr>
          <p:nvPr/>
        </p:nvSpPr>
        <p:spPr bwMode="auto">
          <a:xfrm>
            <a:off x="3124200" y="1447800"/>
            <a:ext cx="0" cy="2133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oval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26" name="Oval 10"/>
          <p:cNvSpPr>
            <a:spLocks noChangeArrowheads="1"/>
          </p:cNvSpPr>
          <p:nvPr/>
        </p:nvSpPr>
        <p:spPr bwMode="auto">
          <a:xfrm>
            <a:off x="2566988" y="2720975"/>
            <a:ext cx="1109662" cy="762000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28" name="WordArt 12"/>
          <p:cNvSpPr>
            <a:spLocks noChangeArrowheads="1" noChangeShapeType="1" noTextEdit="1"/>
          </p:cNvSpPr>
          <p:nvPr/>
        </p:nvSpPr>
        <p:spPr bwMode="auto">
          <a:xfrm>
            <a:off x="2960688" y="2863850"/>
            <a:ext cx="3048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t</a:t>
            </a:r>
          </a:p>
        </p:txBody>
      </p:sp>
      <p:sp>
        <p:nvSpPr>
          <p:cNvPr id="9233" name="Oval 17"/>
          <p:cNvSpPr>
            <a:spLocks noChangeArrowheads="1"/>
          </p:cNvSpPr>
          <p:nvPr/>
        </p:nvSpPr>
        <p:spPr bwMode="auto">
          <a:xfrm>
            <a:off x="2568575" y="3886200"/>
            <a:ext cx="1109663" cy="762000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34" name="WordArt 18"/>
          <p:cNvSpPr>
            <a:spLocks noChangeArrowheads="1" noChangeShapeType="1" noTextEdit="1"/>
          </p:cNvSpPr>
          <p:nvPr/>
        </p:nvSpPr>
        <p:spPr bwMode="auto">
          <a:xfrm>
            <a:off x="2949575" y="4081463"/>
            <a:ext cx="3048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t</a:t>
            </a:r>
          </a:p>
        </p:txBody>
      </p:sp>
      <p:sp>
        <p:nvSpPr>
          <p:cNvPr id="9235" name="Line 19"/>
          <p:cNvSpPr>
            <a:spLocks noChangeShapeType="1"/>
          </p:cNvSpPr>
          <p:nvPr/>
        </p:nvSpPr>
        <p:spPr bwMode="auto">
          <a:xfrm>
            <a:off x="2949575" y="4005263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38" name="Oval 22"/>
          <p:cNvSpPr>
            <a:spLocks noChangeArrowheads="1"/>
          </p:cNvSpPr>
          <p:nvPr/>
        </p:nvSpPr>
        <p:spPr bwMode="auto">
          <a:xfrm>
            <a:off x="1905000" y="2057400"/>
            <a:ext cx="685800" cy="68580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50000">
                <a:srgbClr val="FF0000">
                  <a:gamma/>
                  <a:shade val="46275"/>
                  <a:invGamma/>
                </a:srgbClr>
              </a:gs>
              <a:gs pos="100000">
                <a:srgbClr val="FF00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dirty="0">
                <a:solidFill>
                  <a:schemeClr val="bg1"/>
                </a:solidFill>
              </a:rPr>
              <a:t>W</a:t>
            </a:r>
            <a:r>
              <a:rPr lang="en-US" baseline="64000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9242" name="Oval 26"/>
          <p:cNvSpPr>
            <a:spLocks noChangeArrowheads="1"/>
          </p:cNvSpPr>
          <p:nvPr/>
        </p:nvSpPr>
        <p:spPr bwMode="auto">
          <a:xfrm>
            <a:off x="3657600" y="4572000"/>
            <a:ext cx="685800" cy="68580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50000">
                <a:srgbClr val="FF0000">
                  <a:gamma/>
                  <a:shade val="46275"/>
                  <a:invGamma/>
                </a:srgbClr>
              </a:gs>
              <a:gs pos="100000">
                <a:srgbClr val="FF00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dirty="0">
                <a:solidFill>
                  <a:schemeClr val="bg1"/>
                </a:solidFill>
              </a:rPr>
              <a:t>W</a:t>
            </a:r>
            <a:r>
              <a:rPr lang="en-US" baseline="64000" dirty="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9243" name="Line 27"/>
          <p:cNvSpPr>
            <a:spLocks noChangeShapeType="1"/>
          </p:cNvSpPr>
          <p:nvPr/>
        </p:nvSpPr>
        <p:spPr bwMode="auto">
          <a:xfrm flipH="1" flipV="1">
            <a:off x="2438400" y="26670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51" name="Text Box 35"/>
          <p:cNvSpPr txBox="1">
            <a:spLocks noChangeArrowheads="1"/>
          </p:cNvSpPr>
          <p:nvPr/>
        </p:nvSpPr>
        <p:spPr bwMode="auto">
          <a:xfrm>
            <a:off x="3032125" y="49895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endParaRPr lang="ru-RU"/>
          </a:p>
        </p:txBody>
      </p:sp>
      <p:sp>
        <p:nvSpPr>
          <p:cNvPr id="9253" name="WordArt 37"/>
          <p:cNvSpPr>
            <a:spLocks noChangeArrowheads="1" noChangeShapeType="1" noTextEdit="1"/>
          </p:cNvSpPr>
          <p:nvPr/>
        </p:nvSpPr>
        <p:spPr bwMode="auto">
          <a:xfrm>
            <a:off x="2971800" y="1905000"/>
            <a:ext cx="3048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b</a:t>
            </a:r>
          </a:p>
        </p:txBody>
      </p:sp>
      <p:sp>
        <p:nvSpPr>
          <p:cNvPr id="9254" name="WordArt 38"/>
          <p:cNvSpPr>
            <a:spLocks noChangeArrowheads="1" noChangeShapeType="1" noTextEdit="1"/>
          </p:cNvSpPr>
          <p:nvPr/>
        </p:nvSpPr>
        <p:spPr bwMode="auto">
          <a:xfrm>
            <a:off x="2971800" y="5062538"/>
            <a:ext cx="3048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b</a:t>
            </a:r>
          </a:p>
        </p:txBody>
      </p:sp>
      <p:sp>
        <p:nvSpPr>
          <p:cNvPr id="9255" name="Line 39"/>
          <p:cNvSpPr>
            <a:spLocks noChangeShapeType="1"/>
          </p:cNvSpPr>
          <p:nvPr/>
        </p:nvSpPr>
        <p:spPr bwMode="auto">
          <a:xfrm>
            <a:off x="2951163" y="4953000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56" name="WordArt 40"/>
          <p:cNvSpPr>
            <a:spLocks noChangeArrowheads="1" noChangeShapeType="1" noTextEdit="1"/>
          </p:cNvSpPr>
          <p:nvPr/>
        </p:nvSpPr>
        <p:spPr bwMode="auto">
          <a:xfrm>
            <a:off x="1238250" y="3505200"/>
            <a:ext cx="3048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p</a:t>
            </a:r>
          </a:p>
        </p:txBody>
      </p:sp>
      <p:sp>
        <p:nvSpPr>
          <p:cNvPr id="9257" name="Text Box 41"/>
          <p:cNvSpPr txBox="1">
            <a:spLocks noChangeArrowheads="1"/>
          </p:cNvSpPr>
          <p:nvPr/>
        </p:nvSpPr>
        <p:spPr bwMode="auto">
          <a:xfrm>
            <a:off x="4708525" y="3432175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endParaRPr lang="ru-RU"/>
          </a:p>
        </p:txBody>
      </p:sp>
      <p:sp>
        <p:nvSpPr>
          <p:cNvPr id="9258" name="WordArt 42"/>
          <p:cNvSpPr>
            <a:spLocks noChangeArrowheads="1" noChangeShapeType="1" noTextEdit="1"/>
          </p:cNvSpPr>
          <p:nvPr/>
        </p:nvSpPr>
        <p:spPr bwMode="auto">
          <a:xfrm>
            <a:off x="4648200" y="3505200"/>
            <a:ext cx="3048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p</a:t>
            </a:r>
          </a:p>
        </p:txBody>
      </p:sp>
      <p:sp>
        <p:nvSpPr>
          <p:cNvPr id="9259" name="Line 43"/>
          <p:cNvSpPr>
            <a:spLocks noChangeShapeType="1"/>
          </p:cNvSpPr>
          <p:nvPr/>
        </p:nvSpPr>
        <p:spPr bwMode="auto">
          <a:xfrm>
            <a:off x="4627563" y="3395663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60" name="Line 44"/>
          <p:cNvSpPr>
            <a:spLocks noChangeShapeType="1"/>
          </p:cNvSpPr>
          <p:nvPr/>
        </p:nvSpPr>
        <p:spPr bwMode="auto">
          <a:xfrm flipH="1">
            <a:off x="1219200" y="2667000"/>
            <a:ext cx="762000" cy="4572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61" name="Line 45"/>
          <p:cNvSpPr>
            <a:spLocks noChangeShapeType="1"/>
          </p:cNvSpPr>
          <p:nvPr/>
        </p:nvSpPr>
        <p:spPr bwMode="auto">
          <a:xfrm flipH="1" flipV="1">
            <a:off x="1295400" y="1447800"/>
            <a:ext cx="685800" cy="695325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64" name="Oval 48"/>
          <p:cNvSpPr>
            <a:spLocks noChangeArrowheads="1"/>
          </p:cNvSpPr>
          <p:nvPr/>
        </p:nvSpPr>
        <p:spPr bwMode="auto">
          <a:xfrm>
            <a:off x="3886200" y="5562600"/>
            <a:ext cx="685800" cy="685800"/>
          </a:xfrm>
          <a:prstGeom prst="ellipse">
            <a:avLst/>
          </a:prstGeom>
          <a:gradFill rotWithShape="1">
            <a:gsLst>
              <a:gs pos="0">
                <a:schemeClr val="bg2"/>
              </a:gs>
              <a:gs pos="5000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>
                <a:solidFill>
                  <a:schemeClr val="bg1"/>
                </a:solidFill>
                <a:latin typeface="Symbol" pitchFamily="18" charset="2"/>
              </a:rPr>
              <a:t>t</a:t>
            </a:r>
            <a:r>
              <a:rPr lang="en-US" baseline="44000">
                <a:solidFill>
                  <a:schemeClr val="bg1"/>
                </a:solidFill>
                <a:latin typeface="Symbol" pitchFamily="18" charset="2"/>
              </a:rPr>
              <a:t>-</a:t>
            </a:r>
          </a:p>
        </p:txBody>
      </p:sp>
      <p:sp>
        <p:nvSpPr>
          <p:cNvPr id="9268" name="Line 52"/>
          <p:cNvSpPr>
            <a:spLocks noChangeShapeType="1"/>
          </p:cNvSpPr>
          <p:nvPr/>
        </p:nvSpPr>
        <p:spPr bwMode="auto">
          <a:xfrm flipH="1" flipV="1">
            <a:off x="3603625" y="449580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70" name="Line 54"/>
          <p:cNvSpPr>
            <a:spLocks noChangeShapeType="1"/>
          </p:cNvSpPr>
          <p:nvPr/>
        </p:nvSpPr>
        <p:spPr bwMode="auto">
          <a:xfrm flipH="1" flipV="1">
            <a:off x="4114800" y="5257800"/>
            <a:ext cx="76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71" name="Line 55"/>
          <p:cNvSpPr>
            <a:spLocks noChangeShapeType="1"/>
          </p:cNvSpPr>
          <p:nvPr/>
        </p:nvSpPr>
        <p:spPr bwMode="auto">
          <a:xfrm flipV="1">
            <a:off x="4470400" y="5181600"/>
            <a:ext cx="457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73" name="Line 57"/>
          <p:cNvSpPr>
            <a:spLocks noChangeShapeType="1"/>
          </p:cNvSpPr>
          <p:nvPr/>
        </p:nvSpPr>
        <p:spPr bwMode="auto">
          <a:xfrm flipV="1">
            <a:off x="4572000" y="5638800"/>
            <a:ext cx="914400" cy="3048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75" name="Line 59"/>
          <p:cNvSpPr>
            <a:spLocks noChangeShapeType="1"/>
          </p:cNvSpPr>
          <p:nvPr/>
        </p:nvSpPr>
        <p:spPr bwMode="auto">
          <a:xfrm flipV="1">
            <a:off x="4267200" y="4343400"/>
            <a:ext cx="914400" cy="3302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79" name="Text Box 63"/>
          <p:cNvSpPr txBox="1">
            <a:spLocks noChangeArrowheads="1"/>
          </p:cNvSpPr>
          <p:nvPr/>
        </p:nvSpPr>
        <p:spPr bwMode="auto">
          <a:xfrm>
            <a:off x="4419600" y="4038600"/>
            <a:ext cx="50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en-US" sz="2400" dirty="0" err="1">
                <a:solidFill>
                  <a:schemeClr val="folHlink"/>
                </a:solidFill>
                <a:latin typeface="Symbol" pitchFamily="18" charset="2"/>
              </a:rPr>
              <a:t>n</a:t>
            </a:r>
            <a:r>
              <a:rPr lang="en-US" sz="2400" baseline="-25000" dirty="0" err="1">
                <a:solidFill>
                  <a:schemeClr val="folHlink"/>
                </a:solidFill>
                <a:latin typeface="Symbol" pitchFamily="18" charset="2"/>
              </a:rPr>
              <a:t>t</a:t>
            </a:r>
            <a:endParaRPr lang="en-US" sz="2400" baseline="-25000" dirty="0">
              <a:solidFill>
                <a:schemeClr val="folHlink"/>
              </a:solidFill>
              <a:latin typeface="Symbol" pitchFamily="18" charset="2"/>
            </a:endParaRPr>
          </a:p>
        </p:txBody>
      </p:sp>
      <p:sp>
        <p:nvSpPr>
          <p:cNvPr id="9280" name="Line 64"/>
          <p:cNvSpPr>
            <a:spLocks noChangeShapeType="1"/>
          </p:cNvSpPr>
          <p:nvPr/>
        </p:nvSpPr>
        <p:spPr bwMode="auto">
          <a:xfrm flipV="1">
            <a:off x="4616450" y="5334000"/>
            <a:ext cx="33655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81" name="Line 65"/>
          <p:cNvSpPr>
            <a:spLocks noChangeShapeType="1"/>
          </p:cNvSpPr>
          <p:nvPr/>
        </p:nvSpPr>
        <p:spPr bwMode="auto">
          <a:xfrm flipV="1">
            <a:off x="4619625" y="5029200"/>
            <a:ext cx="304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83" name="WordArt 67"/>
          <p:cNvSpPr>
            <a:spLocks noChangeArrowheads="1" noChangeShapeType="1" noTextEdit="1"/>
          </p:cNvSpPr>
          <p:nvPr/>
        </p:nvSpPr>
        <p:spPr bwMode="auto">
          <a:xfrm rot="5400000">
            <a:off x="4762500" y="4991100"/>
            <a:ext cx="685800" cy="152400"/>
          </a:xfrm>
          <a:prstGeom prst="rect">
            <a:avLst/>
          </a:prstGeom>
        </p:spPr>
        <p:txBody>
          <a:bodyPr vert="wordArtVert"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auto"/>
            <a:r>
              <a:rPr lang="en-US" sz="1400" b="1" kern="10">
                <a:ln w="12700">
                  <a:solidFill>
                    <a:srgbClr val="C4B596"/>
                  </a:solidFill>
                  <a:round/>
                  <a:headEnd/>
                  <a:tailEnd/>
                </a:ln>
                <a:solidFill>
                  <a:srgbClr val="800000"/>
                </a:solidFill>
                <a:effectLst>
                  <a:outerShdw dist="53882" dir="2700000" algn="ctr" rotWithShape="0">
                    <a:srgbClr val="CBCBCB">
                      <a:alpha val="80000"/>
                    </a:srgbClr>
                  </a:outerShdw>
                </a:effectLst>
                <a:latin typeface="Times New Roman"/>
                <a:cs typeface="Times New Roman"/>
              </a:rPr>
              <a:t>Hadrons</a:t>
            </a:r>
          </a:p>
        </p:txBody>
      </p:sp>
      <p:sp>
        <p:nvSpPr>
          <p:cNvPr id="9286" name="Text Box 70"/>
          <p:cNvSpPr txBox="1">
            <a:spLocks noChangeArrowheads="1"/>
          </p:cNvSpPr>
          <p:nvPr/>
        </p:nvSpPr>
        <p:spPr bwMode="auto">
          <a:xfrm>
            <a:off x="4800600" y="5715000"/>
            <a:ext cx="43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solidFill>
                  <a:schemeClr val="folHlink"/>
                </a:solidFill>
                <a:latin typeface="Symbol" pitchFamily="18" charset="2"/>
              </a:rPr>
              <a:t>n</a:t>
            </a:r>
            <a:r>
              <a:rPr lang="en-US" sz="2400" baseline="-25000">
                <a:solidFill>
                  <a:schemeClr val="folHlink"/>
                </a:solidFill>
                <a:latin typeface="Symbol" pitchFamily="18" charset="2"/>
              </a:rPr>
              <a:t>t</a:t>
            </a:r>
          </a:p>
        </p:txBody>
      </p:sp>
      <p:sp>
        <p:nvSpPr>
          <p:cNvPr id="9287" name="Line 71"/>
          <p:cNvSpPr>
            <a:spLocks noChangeShapeType="1"/>
          </p:cNvSpPr>
          <p:nvPr/>
        </p:nvSpPr>
        <p:spPr bwMode="auto">
          <a:xfrm>
            <a:off x="4495800" y="4191000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88" name="Text Box 72"/>
          <p:cNvSpPr txBox="1">
            <a:spLocks noChangeArrowheads="1"/>
          </p:cNvSpPr>
          <p:nvPr/>
        </p:nvSpPr>
        <p:spPr bwMode="auto">
          <a:xfrm>
            <a:off x="1508125" y="2670175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endParaRPr lang="ru-RU"/>
          </a:p>
        </p:txBody>
      </p:sp>
      <p:sp>
        <p:nvSpPr>
          <p:cNvPr id="9289" name="WordArt 73"/>
          <p:cNvSpPr>
            <a:spLocks noChangeArrowheads="1" noChangeShapeType="1" noTextEdit="1"/>
          </p:cNvSpPr>
          <p:nvPr/>
        </p:nvSpPr>
        <p:spPr bwMode="auto">
          <a:xfrm>
            <a:off x="1447800" y="2743200"/>
            <a:ext cx="3048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q</a:t>
            </a:r>
          </a:p>
        </p:txBody>
      </p:sp>
      <p:sp>
        <p:nvSpPr>
          <p:cNvPr id="9290" name="Line 74"/>
          <p:cNvSpPr>
            <a:spLocks noChangeShapeType="1"/>
          </p:cNvSpPr>
          <p:nvPr/>
        </p:nvSpPr>
        <p:spPr bwMode="auto">
          <a:xfrm>
            <a:off x="1427163" y="2633663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91" name="WordArt 75"/>
          <p:cNvSpPr>
            <a:spLocks noChangeArrowheads="1" noChangeShapeType="1" noTextEdit="1"/>
          </p:cNvSpPr>
          <p:nvPr/>
        </p:nvSpPr>
        <p:spPr bwMode="auto">
          <a:xfrm>
            <a:off x="1524000" y="1524000"/>
            <a:ext cx="3048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q</a:t>
            </a:r>
          </a:p>
        </p:txBody>
      </p:sp>
      <p:sp>
        <p:nvSpPr>
          <p:cNvPr id="46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lang="en-US" dirty="0" smtClean="0"/>
              <a:t>Way of the tau</a:t>
            </a:r>
            <a:endParaRPr lang="en-US" dirty="0"/>
          </a:p>
        </p:txBody>
      </p:sp>
      <p:sp>
        <p:nvSpPr>
          <p:cNvPr id="43" name="WordArt 75"/>
          <p:cNvSpPr>
            <a:spLocks noChangeArrowheads="1" noChangeShapeType="1" noTextEdit="1"/>
          </p:cNvSpPr>
          <p:nvPr/>
        </p:nvSpPr>
        <p:spPr bwMode="auto">
          <a:xfrm>
            <a:off x="1524000" y="1524000"/>
            <a:ext cx="3048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e</a:t>
            </a:r>
          </a:p>
        </p:txBody>
      </p:sp>
      <p:sp>
        <p:nvSpPr>
          <p:cNvPr id="44" name="Text Box 63"/>
          <p:cNvSpPr txBox="1">
            <a:spLocks noChangeArrowheads="1"/>
          </p:cNvSpPr>
          <p:nvPr/>
        </p:nvSpPr>
        <p:spPr bwMode="auto">
          <a:xfrm>
            <a:off x="1066800" y="2514600"/>
            <a:ext cx="50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en-US" sz="2400" dirty="0" smtClean="0">
                <a:solidFill>
                  <a:schemeClr val="folHlink"/>
                </a:solidFill>
                <a:latin typeface="Symbol" pitchFamily="18" charset="2"/>
              </a:rPr>
              <a:t>n</a:t>
            </a:r>
            <a:r>
              <a:rPr lang="en-US" sz="2400" baseline="-25000" dirty="0" smtClean="0">
                <a:solidFill>
                  <a:schemeClr val="folHlink"/>
                </a:solidFill>
                <a:latin typeface="+mj-lt"/>
              </a:rPr>
              <a:t>e</a:t>
            </a:r>
            <a:endParaRPr lang="en-US" sz="2400" baseline="-25000" dirty="0">
              <a:solidFill>
                <a:schemeClr val="folHlink"/>
              </a:solidFill>
              <a:latin typeface="+mj-lt"/>
            </a:endParaRPr>
          </a:p>
        </p:txBody>
      </p:sp>
      <p:sp>
        <p:nvSpPr>
          <p:cNvPr id="47" name="Line 71"/>
          <p:cNvSpPr>
            <a:spLocks noChangeShapeType="1"/>
          </p:cNvSpPr>
          <p:nvPr/>
        </p:nvSpPr>
        <p:spPr bwMode="auto">
          <a:xfrm>
            <a:off x="1143000" y="2667000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9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9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9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6" dur="2000"/>
                                        <p:tgtEl>
                                          <p:spTgt spid="9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8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3" dur="2000"/>
                                        <p:tgtEl>
                                          <p:spTgt spid="9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6" dur="2000"/>
                                        <p:tgtEl>
                                          <p:spTgt spid="9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9" dur="2000"/>
                                        <p:tgtEl>
                                          <p:spTgt spid="9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9" dur="2000" fill="hold"/>
                                        <p:tgtEl>
                                          <p:spTgt spid="92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8" presetClass="emph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0"/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71" dur="2000" fill="hold"/>
                                        <p:tgtEl>
                                          <p:spTgt spid="92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3" dur="2000" fill="hold"/>
                                        <p:tgtEl>
                                          <p:spTgt spid="92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5" dur="20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0" dur="500"/>
                                        <p:tgtEl>
                                          <p:spTgt spid="9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3" dur="500"/>
                                        <p:tgtEl>
                                          <p:spTgt spid="9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6" dur="500"/>
                                        <p:tgtEl>
                                          <p:spTgt spid="9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9" dur="500"/>
                                        <p:tgtEl>
                                          <p:spTgt spid="9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96" dur="2000"/>
                                        <p:tgtEl>
                                          <p:spTgt spid="9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99" dur="2000"/>
                                        <p:tgtEl>
                                          <p:spTgt spid="9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2" dur="2000"/>
                                        <p:tgtEl>
                                          <p:spTgt spid="9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5" dur="2000"/>
                                        <p:tgtEl>
                                          <p:spTgt spid="9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1" presetClass="emph" presetSubtype="0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 override="childStyle">
                                        <p:cTn id="107" dur="2000" fill="hold"/>
                                        <p:tgtEl>
                                          <p:spTgt spid="9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 override="childStyle">
                                        <p:cTn id="108" dur="2000" fill="hold"/>
                                        <p:tgtEl>
                                          <p:spTgt spid="9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italic"/>
                                      </p:to>
                                    </p:set>
                                    <p:set>
                                      <p:cBhvr>
                                        <p:cTn id="109" dur="2000" fill="hold"/>
                                        <p:tgtEl>
                                          <p:spTgt spid="9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>
                                        <p:cTn id="110" dur="2000" fill="hold"/>
                                        <p:tgtEl>
                                          <p:spTgt spid="9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5" dur="2000"/>
                                        <p:tgtEl>
                                          <p:spTgt spid="9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9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9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9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9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8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46" dur="2000"/>
                                        <p:tgtEl>
                                          <p:spTgt spid="9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49" dur="2000"/>
                                        <p:tgtEl>
                                          <p:spTgt spid="9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2" dur="500"/>
                                        <p:tgtEl>
                                          <p:spTgt spid="9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5" dur="500"/>
                                        <p:tgtEl>
                                          <p:spTgt spid="9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8" dur="500"/>
                                        <p:tgtEl>
                                          <p:spTgt spid="9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3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1" grpId="0" animBg="1"/>
      <p:bldP spid="9222" grpId="0" animBg="1"/>
      <p:bldP spid="9223" grpId="0" animBg="1"/>
      <p:bldP spid="9225" grpId="0" animBg="1"/>
      <p:bldP spid="9226" grpId="0" animBg="1"/>
      <p:bldP spid="9228" grpId="0" animBg="1"/>
      <p:bldP spid="9233" grpId="0" animBg="1"/>
      <p:bldP spid="9234" grpId="0" animBg="1"/>
      <p:bldP spid="9235" grpId="0" animBg="1"/>
      <p:bldP spid="9238" grpId="0" animBg="1"/>
      <p:bldP spid="9242" grpId="0" animBg="1"/>
      <p:bldP spid="9243" grpId="0" animBg="1"/>
      <p:bldP spid="9251" grpId="0"/>
      <p:bldP spid="9251" grpId="1"/>
      <p:bldP spid="9253" grpId="0" animBg="1"/>
      <p:bldP spid="9253" grpId="1" animBg="1"/>
      <p:bldP spid="9254" grpId="0" animBg="1"/>
      <p:bldP spid="9254" grpId="1" animBg="1"/>
      <p:bldP spid="9255" grpId="0" animBg="1"/>
      <p:bldP spid="9255" grpId="1" animBg="1"/>
      <p:bldP spid="9256" grpId="0" animBg="1"/>
      <p:bldP spid="9257" grpId="0"/>
      <p:bldP spid="9258" grpId="0" animBg="1"/>
      <p:bldP spid="9259" grpId="0" animBg="1"/>
      <p:bldP spid="9260" grpId="0" animBg="1"/>
      <p:bldP spid="9261" grpId="0" animBg="1"/>
      <p:bldP spid="9264" grpId="0" animBg="1"/>
      <p:bldP spid="9268" grpId="0" animBg="1"/>
      <p:bldP spid="9270" grpId="0" animBg="1"/>
      <p:bldP spid="9271" grpId="0" animBg="1"/>
      <p:bldP spid="9273" grpId="0" animBg="1"/>
      <p:bldP spid="9275" grpId="0" animBg="1"/>
      <p:bldP spid="9279" grpId="0"/>
      <p:bldP spid="9280" grpId="0" animBg="1"/>
      <p:bldP spid="9281" grpId="0" animBg="1"/>
      <p:bldP spid="9283" grpId="0" animBg="1"/>
      <p:bldP spid="9286" grpId="0"/>
      <p:bldP spid="9287" grpId="0" animBg="1"/>
      <p:bldP spid="9288" grpId="0"/>
      <p:bldP spid="9289" grpId="0" animBg="1"/>
      <p:bldP spid="9289" grpId="1"/>
      <p:bldP spid="9290" grpId="0" animBg="1"/>
      <p:bldP spid="9290" grpId="1" animBg="1"/>
      <p:bldP spid="9291" grpId="0" animBg="1"/>
      <p:bldP spid="9291" grpId="1"/>
      <p:bldP spid="43" grpId="0" animBg="1"/>
      <p:bldP spid="44" grpId="0"/>
      <p:bldP spid="4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4343400"/>
            <a:ext cx="4352925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447800"/>
            <a:ext cx="8591550" cy="220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Neural Network again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1A2A7-3723-4806-8E6E-0761C30562D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 rot="10800000" flipV="1">
            <a:off x="4343400" y="3581400"/>
            <a:ext cx="685800" cy="929481"/>
          </a:xfrm>
          <a:prstGeom prst="downArrow">
            <a:avLst>
              <a:gd name="adj1" fmla="val 50000"/>
              <a:gd name="adj2" fmla="val 66668"/>
            </a:avLst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990600" y="1676400"/>
            <a:ext cx="1905000" cy="576199"/>
          </a:xfrm>
          <a:prstGeom prst="rect">
            <a:avLst/>
          </a:prstGeom>
          <a:blipFill dpi="0" rotWithShape="1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 wrap="square" lIns="82945" tIns="41473" rIns="82945" bIns="41473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Red </a:t>
            </a:r>
            <a:r>
              <a:rPr lang="en-US" sz="1600" b="1" dirty="0" smtClean="0"/>
              <a:t>- signal</a:t>
            </a:r>
          </a:p>
          <a:p>
            <a:pPr algn="ctr"/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</a:rPr>
              <a:t>Blue</a:t>
            </a:r>
            <a:r>
              <a:rPr lang="en-US" sz="1600" b="1" dirty="0" smtClean="0">
                <a:solidFill>
                  <a:srgbClr val="FF0000"/>
                </a:solidFill>
              </a:rPr>
              <a:t> </a:t>
            </a:r>
            <a:r>
              <a:rPr lang="en-US" sz="1600" b="1" dirty="0" smtClean="0"/>
              <a:t>- background</a:t>
            </a:r>
            <a:endParaRPr lang="en-US" sz="1600" b="1" dirty="0"/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962400" y="1676400"/>
            <a:ext cx="1752600" cy="576199"/>
          </a:xfrm>
          <a:prstGeom prst="rect">
            <a:avLst/>
          </a:prstGeom>
          <a:blipFill dpi="0" rotWithShape="1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 wrap="square" lIns="82945" tIns="41473" rIns="82945" bIns="41473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Red </a:t>
            </a:r>
            <a:r>
              <a:rPr lang="en-US" sz="1600" b="1" dirty="0" smtClean="0"/>
              <a:t>- signal</a:t>
            </a:r>
          </a:p>
          <a:p>
            <a:pPr algn="ctr"/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</a:rPr>
              <a:t>Blue</a:t>
            </a:r>
            <a:r>
              <a:rPr lang="en-US" sz="1600" b="1" dirty="0" smtClean="0">
                <a:solidFill>
                  <a:srgbClr val="FF0000"/>
                </a:solidFill>
              </a:rPr>
              <a:t> </a:t>
            </a:r>
            <a:r>
              <a:rPr lang="en-US" sz="1600" b="1" dirty="0" smtClean="0"/>
              <a:t>- background</a:t>
            </a:r>
            <a:endParaRPr lang="en-US" sz="1600" b="1" dirty="0"/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6629400" y="1676400"/>
            <a:ext cx="1905000" cy="576199"/>
          </a:xfrm>
          <a:prstGeom prst="rect">
            <a:avLst/>
          </a:prstGeom>
          <a:blipFill dpi="0" rotWithShape="1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 wrap="square" lIns="82945" tIns="41473" rIns="82945" bIns="41473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Red </a:t>
            </a:r>
            <a:r>
              <a:rPr lang="en-US" sz="1600" b="1" dirty="0" smtClean="0"/>
              <a:t>- signal</a:t>
            </a:r>
          </a:p>
          <a:p>
            <a:pPr algn="ctr"/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</a:rPr>
              <a:t>Blue</a:t>
            </a:r>
            <a:r>
              <a:rPr lang="en-US" sz="1600" b="1" dirty="0" smtClean="0">
                <a:solidFill>
                  <a:srgbClr val="FF0000"/>
                </a:solidFill>
              </a:rPr>
              <a:t> </a:t>
            </a:r>
            <a:r>
              <a:rPr lang="en-US" sz="1600" b="1" dirty="0" smtClean="0"/>
              <a:t>- background</a:t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Neural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Greatly improves S/B compared to more traditional (in HEP) multivariate likelihood</a:t>
            </a:r>
          </a:p>
          <a:p>
            <a:r>
              <a:rPr lang="en-US" dirty="0" smtClean="0"/>
              <a:t>Was used in ID algorithms already – b and tau</a:t>
            </a:r>
          </a:p>
          <a:p>
            <a:r>
              <a:rPr lang="en-US" dirty="0" smtClean="0"/>
              <a:t>Decision trees are typically larger and harder to track uncertainties.</a:t>
            </a:r>
          </a:p>
          <a:p>
            <a:endParaRPr lang="en-US" dirty="0" smtClean="0"/>
          </a:p>
          <a:p>
            <a:r>
              <a:rPr lang="en-US" dirty="0" smtClean="0"/>
              <a:t>Still – NN application requires careful choice of variables and background verification.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1A2A7-3723-4806-8E6E-0761C30562D6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76678A9-F5C4-416F-9971-485F68BFF6AB}" type="slidenum">
              <a:rPr lang="ru-RU" smtClean="0"/>
              <a:pPr/>
              <a:t>15</a:t>
            </a:fld>
            <a:endParaRPr lang="ru-RU" smtClean="0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1800" dirty="0" smtClean="0">
                <a:solidFill>
                  <a:schemeClr val="hlink"/>
                </a:solidFill>
              </a:rPr>
              <a:t>H</a:t>
            </a:r>
            <a:r>
              <a:rPr lang="en-US" sz="1800" baseline="-25000" dirty="0" smtClean="0">
                <a:solidFill>
                  <a:schemeClr val="hlink"/>
                </a:solidFill>
              </a:rPr>
              <a:t>T</a:t>
            </a:r>
            <a:r>
              <a:rPr lang="en-US" sz="1800" dirty="0" smtClean="0"/>
              <a:t> – the scalar sum of all jet P</a:t>
            </a:r>
            <a:r>
              <a:rPr lang="en-US" sz="1800" baseline="-25000" dirty="0" smtClean="0"/>
              <a:t>T</a:t>
            </a:r>
            <a:r>
              <a:rPr lang="en-US" sz="1800" dirty="0" smtClean="0"/>
              <a:t>s (and </a:t>
            </a:r>
            <a:r>
              <a:rPr lang="en-US" sz="1800" dirty="0" smtClean="0">
                <a:latin typeface="Symbol" pitchFamily="18" charset="2"/>
              </a:rPr>
              <a:t>t </a:t>
            </a:r>
            <a:r>
              <a:rPr lang="en-US" sz="1800" dirty="0" smtClean="0"/>
              <a:t>candidates)</a:t>
            </a:r>
          </a:p>
          <a:p>
            <a:pPr eaLnBrk="1" hangingPunct="1">
              <a:lnSpc>
                <a:spcPct val="80000"/>
              </a:lnSpc>
              <a:buNone/>
            </a:pPr>
            <a:endParaRPr lang="en-US" sz="1800" dirty="0" smtClean="0"/>
          </a:p>
          <a:p>
            <a:pPr eaLnBrk="1" hangingPunct="1">
              <a:lnSpc>
                <a:spcPct val="80000"/>
              </a:lnSpc>
            </a:pPr>
            <a:r>
              <a:rPr lang="en-US" sz="1800" dirty="0" err="1" smtClean="0">
                <a:solidFill>
                  <a:schemeClr val="hlink"/>
                </a:solidFill>
              </a:rPr>
              <a:t>Sphericity</a:t>
            </a:r>
            <a:r>
              <a:rPr lang="en-US" sz="1800" dirty="0" smtClean="0"/>
              <a:t> and </a:t>
            </a:r>
            <a:r>
              <a:rPr lang="en-US" sz="1800" dirty="0" err="1" smtClean="0">
                <a:solidFill>
                  <a:schemeClr val="hlink"/>
                </a:solidFill>
              </a:rPr>
              <a:t>Aplanarity</a:t>
            </a:r>
            <a:r>
              <a:rPr lang="en-US" sz="1800" dirty="0" smtClean="0"/>
              <a:t> – these variables are formed from the </a:t>
            </a:r>
            <a:r>
              <a:rPr lang="en-US" sz="1800" dirty="0" err="1" smtClean="0"/>
              <a:t>eigenvalues</a:t>
            </a:r>
            <a:r>
              <a:rPr lang="en-US" sz="1800" dirty="0" smtClean="0"/>
              <a:t> of the normalized Momentum Tensor. These are expected to be higher in the top pair events then in a typical QCD event</a:t>
            </a:r>
          </a:p>
          <a:p>
            <a:pPr eaLnBrk="1" hangingPunct="1">
              <a:lnSpc>
                <a:spcPct val="80000"/>
              </a:lnSpc>
              <a:buNone/>
            </a:pPr>
            <a:endParaRPr lang="en-US" sz="1800" dirty="0" smtClean="0"/>
          </a:p>
          <a:p>
            <a:pPr eaLnBrk="1" hangingPunct="1">
              <a:lnSpc>
                <a:spcPct val="80000"/>
              </a:lnSpc>
            </a:pPr>
            <a:r>
              <a:rPr lang="en-US" sz="1800" dirty="0" smtClean="0">
                <a:solidFill>
                  <a:schemeClr val="hlink"/>
                </a:solidFill>
              </a:rPr>
              <a:t>Centrality</a:t>
            </a:r>
            <a:r>
              <a:rPr lang="en-US" sz="1800" dirty="0" smtClean="0"/>
              <a:t>, defined as         where </a:t>
            </a:r>
            <a:r>
              <a:rPr lang="en-US" sz="1800" dirty="0" smtClean="0">
                <a:solidFill>
                  <a:srgbClr val="FF0000"/>
                </a:solidFill>
              </a:rPr>
              <a:t>H</a:t>
            </a:r>
            <a:r>
              <a:rPr lang="en-US" sz="1800" baseline="-25000" dirty="0" smtClean="0">
                <a:solidFill>
                  <a:srgbClr val="FF0000"/>
                </a:solidFill>
              </a:rPr>
              <a:t>E</a:t>
            </a:r>
            <a:r>
              <a:rPr lang="en-US" sz="1800" dirty="0" smtClean="0"/>
              <a:t> is the sum of energies of the jets (and </a:t>
            </a:r>
            <a:r>
              <a:rPr lang="en-US" sz="1800" dirty="0" smtClean="0">
                <a:latin typeface="Symbol" pitchFamily="18" charset="2"/>
              </a:rPr>
              <a:t>t</a:t>
            </a:r>
            <a:r>
              <a:rPr lang="en-US" sz="1800" dirty="0" smtClean="0"/>
              <a:t> candidates)</a:t>
            </a:r>
          </a:p>
          <a:p>
            <a:pPr eaLnBrk="1" hangingPunct="1">
              <a:lnSpc>
                <a:spcPct val="80000"/>
              </a:lnSpc>
              <a:buNone/>
            </a:pPr>
            <a:endParaRPr lang="en-US" sz="1800" dirty="0" smtClean="0"/>
          </a:p>
          <a:p>
            <a:pPr eaLnBrk="1" hangingPunct="1">
              <a:lnSpc>
                <a:spcPct val="80000"/>
              </a:lnSpc>
            </a:pPr>
            <a:r>
              <a:rPr lang="en-US" sz="1800" dirty="0" smtClean="0">
                <a:solidFill>
                  <a:schemeClr val="hlink"/>
                </a:solidFill>
              </a:rPr>
              <a:t>Top and W mass likelihoods</a:t>
            </a:r>
            <a:r>
              <a:rPr lang="en-US" sz="1800" dirty="0" smtClean="0"/>
              <a:t> – </a:t>
            </a:r>
            <a:r>
              <a:rPr lang="en-US" sz="1800" dirty="0" smtClean="0">
                <a:solidFill>
                  <a:srgbClr val="FF0000"/>
                </a:solidFill>
                <a:latin typeface="Symbol" pitchFamily="18" charset="2"/>
              </a:rPr>
              <a:t>c</a:t>
            </a:r>
            <a:r>
              <a:rPr lang="en-US" sz="1800" baseline="30000" dirty="0" smtClean="0">
                <a:solidFill>
                  <a:srgbClr val="FF0000"/>
                </a:solidFill>
                <a:latin typeface="Symbol" pitchFamily="18" charset="2"/>
              </a:rPr>
              <a:t>2</a:t>
            </a:r>
            <a:r>
              <a:rPr lang="en-US" sz="1800" dirty="0" smtClean="0"/>
              <a:t>-like variable.</a:t>
            </a:r>
          </a:p>
          <a:p>
            <a:pPr eaLnBrk="1" hangingPunct="1">
              <a:lnSpc>
                <a:spcPct val="80000"/>
              </a:lnSpc>
            </a:pPr>
            <a:endParaRPr lang="en-US" sz="1800" dirty="0" smtClean="0"/>
          </a:p>
          <a:p>
            <a:pPr eaLnBrk="1" hangingPunct="1">
              <a:lnSpc>
                <a:spcPct val="80000"/>
              </a:lnSpc>
            </a:pPr>
            <a:endParaRPr lang="en-US" sz="1800" dirty="0" smtClean="0"/>
          </a:p>
          <a:p>
            <a:pPr eaLnBrk="1" hangingPunct="1">
              <a:lnSpc>
                <a:spcPct val="80000"/>
              </a:lnSpc>
              <a:buNone/>
            </a:pPr>
            <a:endParaRPr lang="en-US" sz="1800" dirty="0" smtClean="0"/>
          </a:p>
          <a:p>
            <a:pPr eaLnBrk="1" hangingPunct="1">
              <a:lnSpc>
                <a:spcPct val="80000"/>
              </a:lnSpc>
              <a:buNone/>
            </a:pPr>
            <a:endParaRPr lang="en-US" sz="1800" dirty="0" smtClean="0"/>
          </a:p>
          <a:p>
            <a:pPr eaLnBrk="1" hangingPunct="1">
              <a:lnSpc>
                <a:spcPct val="80000"/>
              </a:lnSpc>
              <a:buNone/>
            </a:pPr>
            <a:endParaRPr lang="en-US" sz="1800" dirty="0" smtClean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800" dirty="0" smtClean="0"/>
              <a:t>      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800" dirty="0" smtClean="0"/>
              <a:t>      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800" dirty="0" smtClean="0"/>
              <a:t>       where </a:t>
            </a:r>
            <a:r>
              <a:rPr lang="en-US" sz="1800" dirty="0" smtClean="0">
                <a:solidFill>
                  <a:srgbClr val="FF0000"/>
                </a:solidFill>
              </a:rPr>
              <a:t>M</a:t>
            </a:r>
            <a:r>
              <a:rPr lang="en-US" sz="1800" baseline="-25000" dirty="0" smtClean="0">
                <a:solidFill>
                  <a:srgbClr val="FF0000"/>
                </a:solidFill>
              </a:rPr>
              <a:t>t</a:t>
            </a:r>
            <a:r>
              <a:rPr lang="en-US" sz="1800" baseline="-25000" dirty="0" smtClean="0"/>
              <a:t> </a:t>
            </a:r>
            <a:r>
              <a:rPr lang="en-US" sz="1800" dirty="0" smtClean="0"/>
              <a:t>, </a:t>
            </a:r>
            <a:r>
              <a:rPr lang="en-US" sz="1800" dirty="0" smtClean="0">
                <a:solidFill>
                  <a:srgbClr val="FF0000"/>
                </a:solidFill>
              </a:rPr>
              <a:t>M</a:t>
            </a:r>
            <a:r>
              <a:rPr lang="en-US" sz="1800" baseline="-25000" dirty="0" smtClean="0">
                <a:solidFill>
                  <a:srgbClr val="FF0000"/>
                </a:solidFill>
              </a:rPr>
              <a:t>W</a:t>
            </a:r>
            <a:r>
              <a:rPr lang="en-US" sz="1800" dirty="0" smtClean="0"/>
              <a:t>, </a:t>
            </a:r>
            <a:r>
              <a:rPr lang="en-US" sz="1800" dirty="0" err="1" smtClean="0">
                <a:solidFill>
                  <a:srgbClr val="FF0000"/>
                </a:solidFill>
                <a:latin typeface="Symbol" pitchFamily="18" charset="2"/>
              </a:rPr>
              <a:t>s</a:t>
            </a:r>
            <a:r>
              <a:rPr lang="en-US" sz="1800" baseline="-25000" dirty="0" err="1" smtClean="0">
                <a:solidFill>
                  <a:srgbClr val="FF0000"/>
                </a:solidFill>
              </a:rPr>
              <a:t>t</a:t>
            </a:r>
            <a:r>
              <a:rPr lang="en-US" sz="1800" dirty="0" smtClean="0">
                <a:latin typeface="Symbol" pitchFamily="18" charset="2"/>
              </a:rPr>
              <a:t>, </a:t>
            </a:r>
            <a:r>
              <a:rPr lang="en-US" sz="1800" dirty="0" err="1" smtClean="0">
                <a:solidFill>
                  <a:srgbClr val="FF0000"/>
                </a:solidFill>
                <a:latin typeface="Symbol" pitchFamily="18" charset="2"/>
              </a:rPr>
              <a:t>s</a:t>
            </a:r>
            <a:r>
              <a:rPr lang="en-US" sz="1800" baseline="-25000" dirty="0" err="1" smtClean="0">
                <a:solidFill>
                  <a:srgbClr val="FF0000"/>
                </a:solidFill>
              </a:rPr>
              <a:t>W</a:t>
            </a:r>
            <a:r>
              <a:rPr lang="en-US" sz="1800" dirty="0" smtClean="0">
                <a:latin typeface="Symbol" pitchFamily="18" charset="2"/>
              </a:rPr>
              <a:t> </a:t>
            </a:r>
            <a:r>
              <a:rPr lang="en-US" sz="1800" dirty="0" smtClean="0"/>
              <a:t>are</a:t>
            </a:r>
            <a:r>
              <a:rPr lang="en-US" sz="1800" dirty="0" smtClean="0">
                <a:latin typeface="Symbol" pitchFamily="18" charset="2"/>
              </a:rPr>
              <a:t> </a:t>
            </a:r>
            <a:r>
              <a:rPr lang="en-US" sz="1800" dirty="0" smtClean="0"/>
              <a:t>the top and W masses (170 </a:t>
            </a:r>
            <a:r>
              <a:rPr lang="en-US" sz="1800" dirty="0" err="1" smtClean="0"/>
              <a:t>GeV</a:t>
            </a:r>
            <a:r>
              <a:rPr lang="en-US" sz="1800" dirty="0" smtClean="0"/>
              <a:t> and 80 </a:t>
            </a:r>
            <a:r>
              <a:rPr lang="en-US" sz="1800" dirty="0" err="1" smtClean="0"/>
              <a:t>GeV</a:t>
            </a:r>
            <a:r>
              <a:rPr lang="en-US" sz="1800" dirty="0" smtClean="0"/>
              <a:t> respectively)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800" dirty="0" smtClean="0"/>
              <a:t>       and resolution values (45 </a:t>
            </a:r>
            <a:r>
              <a:rPr lang="en-US" sz="1800" dirty="0" err="1" smtClean="0"/>
              <a:t>GeV</a:t>
            </a:r>
            <a:r>
              <a:rPr lang="en-US" sz="1800" dirty="0" smtClean="0"/>
              <a:t> and 10 </a:t>
            </a:r>
            <a:r>
              <a:rPr lang="en-US" sz="1800" dirty="0" err="1" smtClean="0"/>
              <a:t>GeV</a:t>
            </a:r>
            <a:r>
              <a:rPr lang="en-US" sz="1800" dirty="0" smtClean="0"/>
              <a:t> respectively). </a:t>
            </a:r>
            <a:r>
              <a:rPr lang="en-US" sz="1800" dirty="0" smtClean="0">
                <a:solidFill>
                  <a:srgbClr val="FF0000"/>
                </a:solidFill>
              </a:rPr>
              <a:t>M</a:t>
            </a:r>
            <a:r>
              <a:rPr lang="en-US" sz="1800" baseline="-25000" dirty="0" smtClean="0">
                <a:solidFill>
                  <a:srgbClr val="FF0000"/>
                </a:solidFill>
              </a:rPr>
              <a:t>3j</a:t>
            </a:r>
            <a:r>
              <a:rPr lang="en-US" sz="1800" baseline="-25000" dirty="0" smtClean="0"/>
              <a:t> </a:t>
            </a:r>
            <a:r>
              <a:rPr lang="en-US" sz="1800" dirty="0" smtClean="0"/>
              <a:t>and </a:t>
            </a:r>
            <a:r>
              <a:rPr lang="en-US" sz="1800" dirty="0" smtClean="0">
                <a:solidFill>
                  <a:srgbClr val="FF0000"/>
                </a:solidFill>
              </a:rPr>
              <a:t>M</a:t>
            </a:r>
            <a:r>
              <a:rPr lang="en-US" sz="1800" baseline="-25000" dirty="0" smtClean="0">
                <a:solidFill>
                  <a:srgbClr val="FF0000"/>
                </a:solidFill>
              </a:rPr>
              <a:t>2j</a:t>
            </a:r>
            <a:r>
              <a:rPr lang="en-US" sz="1800" dirty="0" smtClean="0"/>
              <a:t> are invariant masses of the 3 and 2 jets respectively, picked so to minimize L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1800" dirty="0" smtClean="0"/>
          </a:p>
          <a:p>
            <a:pPr eaLnBrk="1" hangingPunct="1">
              <a:lnSpc>
                <a:spcPct val="80000"/>
              </a:lnSpc>
            </a:pPr>
            <a:r>
              <a:rPr lang="en-US" sz="1800" dirty="0" smtClean="0">
                <a:solidFill>
                  <a:schemeClr val="hlink"/>
                </a:solidFill>
              </a:rPr>
              <a:t>Missing ET significance – </a:t>
            </a:r>
            <a:r>
              <a:rPr lang="en-US" sz="1800" dirty="0" smtClean="0"/>
              <a:t>explained on the following slide</a:t>
            </a:r>
          </a:p>
          <a:p>
            <a:pPr eaLnBrk="1" hangingPunct="1">
              <a:lnSpc>
                <a:spcPct val="80000"/>
              </a:lnSpc>
              <a:buNone/>
            </a:pPr>
            <a:endParaRPr lang="en-US" sz="1800" dirty="0" smtClean="0"/>
          </a:p>
          <a:p>
            <a:pPr eaLnBrk="1" hangingPunct="1">
              <a:lnSpc>
                <a:spcPct val="80000"/>
              </a:lnSpc>
            </a:pPr>
            <a:r>
              <a:rPr lang="en-US" sz="1800" dirty="0" smtClean="0">
                <a:solidFill>
                  <a:schemeClr val="hlink"/>
                </a:solidFill>
              </a:rPr>
              <a:t>Cos(</a:t>
            </a:r>
            <a:r>
              <a:rPr lang="en-US" sz="1800" dirty="0" smtClean="0">
                <a:solidFill>
                  <a:schemeClr val="hlink"/>
                </a:solidFill>
                <a:latin typeface="Symbol" pitchFamily="18" charset="2"/>
              </a:rPr>
              <a:t>q*)</a:t>
            </a:r>
            <a:r>
              <a:rPr lang="en-US" sz="1800" dirty="0" smtClean="0">
                <a:solidFill>
                  <a:schemeClr val="hlink"/>
                </a:solidFill>
              </a:rPr>
              <a:t> -  </a:t>
            </a:r>
            <a:r>
              <a:rPr lang="ru-RU" sz="1800" dirty="0" smtClean="0"/>
              <a:t>It calculates the angle between the beam axis and the 1st jet in the</a:t>
            </a:r>
            <a:r>
              <a:rPr lang="en-US" sz="1800" dirty="0" smtClean="0"/>
              <a:t> </a:t>
            </a:r>
            <a:r>
              <a:rPr lang="ru-RU" sz="1800" dirty="0" smtClean="0"/>
              <a:t>rest frame of all the jets in an event.</a:t>
            </a:r>
            <a:endParaRPr lang="en-US" sz="1800" baseline="30000" dirty="0" smtClean="0">
              <a:latin typeface="Symbol" pitchFamily="18" charset="2"/>
            </a:endParaRPr>
          </a:p>
          <a:p>
            <a:pPr eaLnBrk="1" hangingPunct="1">
              <a:lnSpc>
                <a:spcPct val="80000"/>
              </a:lnSpc>
            </a:pPr>
            <a:endParaRPr lang="en-US" sz="1800" dirty="0" smtClean="0"/>
          </a:p>
        </p:txBody>
      </p:sp>
      <p:graphicFrame>
        <p:nvGraphicFramePr>
          <p:cNvPr id="4098" name="Object 3"/>
          <p:cNvGraphicFramePr>
            <a:graphicFrameLocks noChangeAspect="1"/>
          </p:cNvGraphicFramePr>
          <p:nvPr/>
        </p:nvGraphicFramePr>
        <p:xfrm>
          <a:off x="2895600" y="2602832"/>
          <a:ext cx="344488" cy="533400"/>
        </p:xfrm>
        <a:graphic>
          <a:graphicData uri="http://schemas.openxmlformats.org/presentationml/2006/ole">
            <p:oleObj spid="_x0000_s24578" name="Equation" r:id="rId3" imgW="279360" imgH="431640" progId="">
              <p:embed/>
            </p:oleObj>
          </a:graphicData>
        </a:graphic>
      </p:graphicFrame>
      <p:graphicFrame>
        <p:nvGraphicFramePr>
          <p:cNvPr id="4099" name="Object 4"/>
          <p:cNvGraphicFramePr>
            <a:graphicFrameLocks noChangeAspect="1"/>
          </p:cNvGraphicFramePr>
          <p:nvPr/>
        </p:nvGraphicFramePr>
        <p:xfrm>
          <a:off x="1447800" y="3581400"/>
          <a:ext cx="2598738" cy="628650"/>
        </p:xfrm>
        <a:graphic>
          <a:graphicData uri="http://schemas.openxmlformats.org/presentationml/2006/ole">
            <p:oleObj spid="_x0000_s24579" name="Equation" r:id="rId4" imgW="2108160" imgH="507960" progId="">
              <p:embed/>
            </p:oleObj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1295400" y="228600"/>
            <a:ext cx="7467600" cy="102412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NN variables</a:t>
            </a: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F32F044-94B9-489E-88AB-E945F3F436A4}" type="slidenum">
              <a:rPr lang="en-US" smtClean="0"/>
              <a:pPr/>
              <a:t>16</a:t>
            </a:fld>
            <a:endParaRPr lang="en-US" smtClean="0"/>
          </a:p>
        </p:txBody>
      </p:sp>
      <p:sp>
        <p:nvSpPr>
          <p:cNvPr id="33808" name="Rectangle 16"/>
          <p:cNvSpPr>
            <a:spLocks noGrp="1" noChangeArrowheads="1"/>
          </p:cNvSpPr>
          <p:nvPr>
            <p:ph type="body" idx="1"/>
          </p:nvPr>
        </p:nvSpPr>
        <p:spPr>
          <a:xfrm>
            <a:off x="457200" y="2925763"/>
            <a:ext cx="8229600" cy="3200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800" smtClean="0"/>
              <a:t>Probability densities of these objects are assumed to form Normal distributions, defined by the energy resolution of this object:</a:t>
            </a:r>
          </a:p>
          <a:p>
            <a:pPr>
              <a:lnSpc>
                <a:spcPct val="80000"/>
              </a:lnSpc>
            </a:pPr>
            <a:endParaRPr lang="en-US" sz="1800" smtClean="0"/>
          </a:p>
          <a:p>
            <a:pPr>
              <a:lnSpc>
                <a:spcPct val="80000"/>
              </a:lnSpc>
            </a:pPr>
            <a:endParaRPr lang="en-US" sz="1800" smtClean="0"/>
          </a:p>
          <a:p>
            <a:pPr>
              <a:lnSpc>
                <a:spcPct val="80000"/>
              </a:lnSpc>
            </a:pPr>
            <a:r>
              <a:rPr lang="en-US" sz="1800" smtClean="0"/>
              <a:t>The  probability distribution is obtained as their linear combination and is also parameterized by a Gaussian:</a:t>
            </a:r>
          </a:p>
          <a:p>
            <a:pPr>
              <a:lnSpc>
                <a:spcPct val="80000"/>
              </a:lnSpc>
            </a:pPr>
            <a:endParaRPr lang="en-US" sz="1800" smtClean="0"/>
          </a:p>
          <a:p>
            <a:pPr>
              <a:lnSpc>
                <a:spcPct val="80000"/>
              </a:lnSpc>
            </a:pPr>
            <a:endParaRPr lang="en-US" sz="1800" smtClean="0"/>
          </a:p>
          <a:p>
            <a:pPr>
              <a:lnSpc>
                <a:spcPct val="80000"/>
              </a:lnSpc>
            </a:pPr>
            <a:endParaRPr lang="en-US" sz="1800" smtClean="0"/>
          </a:p>
          <a:p>
            <a:pPr>
              <a:lnSpc>
                <a:spcPct val="80000"/>
              </a:lnSpc>
            </a:pPr>
            <a:endParaRPr lang="en-US" sz="1800" smtClean="0"/>
          </a:p>
          <a:p>
            <a:pPr>
              <a:lnSpc>
                <a:spcPct val="80000"/>
              </a:lnSpc>
            </a:pPr>
            <a:r>
              <a:rPr lang="en-US" sz="1800" smtClean="0"/>
              <a:t>Thus the significance is defined as</a:t>
            </a:r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304800" y="1676400"/>
          <a:ext cx="436563" cy="457200"/>
        </p:xfrm>
        <a:graphic>
          <a:graphicData uri="http://schemas.openxmlformats.org/presentationml/2006/ole">
            <p:oleObj spid="_x0000_s23554" name="Equation" r:id="rId3" imgW="266400" imgH="279360" progId="">
              <p:embed/>
            </p:oleObj>
          </a:graphicData>
        </a:graphic>
      </p:graphicFrame>
      <p:sp>
        <p:nvSpPr>
          <p:cNvPr id="3081" name="Text Box 9"/>
          <p:cNvSpPr txBox="1">
            <a:spLocks noChangeArrowheads="1"/>
          </p:cNvSpPr>
          <p:nvPr/>
        </p:nvSpPr>
        <p:spPr bwMode="auto">
          <a:xfrm>
            <a:off x="314325" y="1676400"/>
            <a:ext cx="8677275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/>
              <a:t>     significance combines the probability densities of </a:t>
            </a:r>
          </a:p>
          <a:p>
            <a:pPr eaLnBrk="0" hangingPunct="0"/>
            <a:r>
              <a:rPr lang="en-US" sz="2400" dirty="0"/>
              <a:t>reconstructed physical objects (jets, electrons and </a:t>
            </a:r>
            <a:r>
              <a:rPr lang="en-US" sz="2400" dirty="0" err="1"/>
              <a:t>unclustered</a:t>
            </a:r>
            <a:r>
              <a:rPr lang="en-US" sz="2400" dirty="0"/>
              <a:t> </a:t>
            </a:r>
          </a:p>
          <a:p>
            <a:pPr eaLnBrk="0" hangingPunct="0"/>
            <a:r>
              <a:rPr lang="en-US" sz="2400" dirty="0"/>
              <a:t>scalar energy)  to give the total likelihood of physical</a:t>
            </a:r>
          </a:p>
        </p:txBody>
      </p:sp>
      <p:graphicFrame>
        <p:nvGraphicFramePr>
          <p:cNvPr id="3075" name="Object 3"/>
          <p:cNvGraphicFramePr>
            <a:graphicFrameLocks noChangeAspect="1"/>
          </p:cNvGraphicFramePr>
          <p:nvPr>
            <p:ph sz="half" idx="4294967295"/>
          </p:nvPr>
        </p:nvGraphicFramePr>
        <p:xfrm>
          <a:off x="6934200" y="2378888"/>
          <a:ext cx="385763" cy="430213"/>
        </p:xfrm>
        <a:graphic>
          <a:graphicData uri="http://schemas.openxmlformats.org/presentationml/2006/ole">
            <p:oleObj spid="_x0000_s23555" name="Equation" r:id="rId4" imgW="266400" imgH="279360" progId="">
              <p:embed/>
            </p:oleObj>
          </a:graphicData>
        </a:graphic>
      </p:graphicFrame>
      <p:graphicFrame>
        <p:nvGraphicFramePr>
          <p:cNvPr id="33814" name="Object 4"/>
          <p:cNvGraphicFramePr>
            <a:graphicFrameLocks noChangeAspect="1"/>
          </p:cNvGraphicFramePr>
          <p:nvPr/>
        </p:nvGraphicFramePr>
        <p:xfrm>
          <a:off x="1828800" y="4291914"/>
          <a:ext cx="4362450" cy="876300"/>
        </p:xfrm>
        <a:graphic>
          <a:graphicData uri="http://schemas.openxmlformats.org/presentationml/2006/ole">
            <p:oleObj spid="_x0000_s23556" name="Equation" r:id="rId5" imgW="2908080" imgH="583920" progId="">
              <p:embed/>
            </p:oleObj>
          </a:graphicData>
        </a:graphic>
      </p:graphicFrame>
      <p:graphicFrame>
        <p:nvGraphicFramePr>
          <p:cNvPr id="33817" name="Object 5"/>
          <p:cNvGraphicFramePr>
            <a:graphicFrameLocks noChangeAspect="1"/>
          </p:cNvGraphicFramePr>
          <p:nvPr/>
        </p:nvGraphicFramePr>
        <p:xfrm>
          <a:off x="1790700" y="3505200"/>
          <a:ext cx="4000500" cy="361950"/>
        </p:xfrm>
        <a:graphic>
          <a:graphicData uri="http://schemas.openxmlformats.org/presentationml/2006/ole">
            <p:oleObj spid="_x0000_s23557" name="Equation" r:id="rId6" imgW="2666880" imgH="241200" progId="">
              <p:embed/>
            </p:oleObj>
          </a:graphicData>
        </a:graphic>
      </p:graphicFrame>
      <p:graphicFrame>
        <p:nvGraphicFramePr>
          <p:cNvPr id="33820" name="Object 6"/>
          <p:cNvGraphicFramePr>
            <a:graphicFrameLocks noChangeAspect="1"/>
          </p:cNvGraphicFramePr>
          <p:nvPr/>
        </p:nvGraphicFramePr>
        <p:xfrm>
          <a:off x="1790700" y="5715000"/>
          <a:ext cx="1790700" cy="762000"/>
        </p:xfrm>
        <a:graphic>
          <a:graphicData uri="http://schemas.openxmlformats.org/presentationml/2006/ole">
            <p:oleObj spid="_x0000_s23558" name="Equation" r:id="rId7" imgW="1193760" imgH="507960" progId="">
              <p:embed/>
            </p:oleObj>
          </a:graphicData>
        </a:graphic>
      </p:graphicFrame>
      <p:pic>
        <p:nvPicPr>
          <p:cNvPr id="33821" name="Picture 29" descr="metl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524000" y="1828800"/>
            <a:ext cx="7086600" cy="475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2819400" y="2362200"/>
            <a:ext cx="4267200" cy="304800"/>
          </a:xfrm>
          <a:prstGeom prst="rect">
            <a:avLst/>
          </a:prstGeom>
          <a:solidFill>
            <a:srgbClr val="F1FEA0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Excellent tool!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1295400" y="228600"/>
            <a:ext cx="7467600" cy="102412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Missing E</a:t>
            </a:r>
            <a:r>
              <a:rPr kumimoji="0" lang="en-US" sz="4000" b="1" i="0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</a:t>
            </a:r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significance</a:t>
            </a: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38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38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8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3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8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8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38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3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38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38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38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3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8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8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38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38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C53F821-6EE5-4FEB-A748-D9CAC5873EC5}" type="slidenum">
              <a:rPr lang="ru-RU" smtClean="0"/>
              <a:pPr/>
              <a:t>17</a:t>
            </a:fld>
            <a:endParaRPr lang="ru-RU" smtClean="0"/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62050"/>
            <a:ext cx="9144000" cy="5422900"/>
          </a:xfrm>
        </p:spPr>
        <p:txBody>
          <a:bodyPr/>
          <a:lstStyle/>
          <a:p>
            <a:pPr marL="284163" indent="0" eaLnBrk="1" hangingPunct="1">
              <a:buFontTx/>
              <a:buNone/>
            </a:pPr>
            <a:endParaRPr lang="en-US" smtClean="0">
              <a:sym typeface="Wingdings" pitchFamily="2" charset="2"/>
            </a:endParaRPr>
          </a:p>
          <a:p>
            <a:pPr marL="284163" indent="0" eaLnBrk="1" hangingPunct="1">
              <a:buFontTx/>
              <a:buNone/>
            </a:pPr>
            <a:endParaRPr lang="en-US" smtClean="0">
              <a:sym typeface="Wingdings" pitchFamily="2" charset="2"/>
            </a:endParaRPr>
          </a:p>
        </p:txBody>
      </p:sp>
      <p:graphicFrame>
        <p:nvGraphicFramePr>
          <p:cNvPr id="169988" name="Group 4"/>
          <p:cNvGraphicFramePr>
            <a:graphicFrameLocks noGrp="1"/>
          </p:cNvGraphicFramePr>
          <p:nvPr/>
        </p:nvGraphicFramePr>
        <p:xfrm>
          <a:off x="454025" y="1187450"/>
          <a:ext cx="6096000" cy="4489450"/>
        </p:xfrm>
        <a:graphic>
          <a:graphicData uri="http://schemas.openxmlformats.org/drawingml/2006/table">
            <a:tbl>
              <a:tblPr/>
              <a:tblGrid>
                <a:gridCol w="2032000"/>
                <a:gridCol w="2032000"/>
                <a:gridCol w="2032000"/>
              </a:tblGrid>
              <a:tr h="1647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Loose-Tight</a:t>
                      </a:r>
                      <a:b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Tau Sample</a:t>
                      </a:r>
                      <a:b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/>
                      </a:r>
                      <a:b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itchFamily="34" charset="0"/>
                          <a:cs typeface="Arial" pitchFamily="34" charset="0"/>
                        </a:rPr>
                        <a:t>0.9&gt;NN</a:t>
                      </a:r>
                      <a:r>
                        <a:rPr kumimoji="0" lang="el-GR" sz="32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cs typeface="Times New Roman" pitchFamily="18" charset="0"/>
                        </a:rPr>
                        <a:t>τ</a:t>
                      </a: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itchFamily="34" charset="0"/>
                          <a:cs typeface="Times New Roman" pitchFamily="18" charset="0"/>
                        </a:rPr>
                        <a:t>&gt;0.3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Tight</a:t>
                      </a:r>
                      <a:b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Tau Sample</a:t>
                      </a:r>
                      <a:b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/>
                      </a:r>
                      <a:b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itchFamily="34" charset="0"/>
                          <a:cs typeface="Arial" pitchFamily="34" charset="0"/>
                        </a:rPr>
                        <a:t>NN</a:t>
                      </a:r>
                      <a:r>
                        <a:rPr kumimoji="0" lang="el-GR" sz="32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cs typeface="Times New Roman" pitchFamily="18" charset="0"/>
                        </a:rPr>
                        <a:t>τ</a:t>
                      </a: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itchFamily="34" charset="0"/>
                          <a:cs typeface="Times New Roman" pitchFamily="18" charset="0"/>
                        </a:rPr>
                        <a:t>&gt;0.95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F3F4"/>
                    </a:solidFill>
                  </a:tcPr>
                </a:tc>
              </a:tr>
              <a:tr h="1412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2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-tags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Control samples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Multijet background in control plots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8CE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Data in control plots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8CEF8"/>
                    </a:solidFill>
                  </a:tcPr>
                </a:tc>
              </a:tr>
              <a:tr h="1428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≥1</a:t>
                      </a: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2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-tags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Multijet background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8CE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THE selected sample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8CE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22" name="Object 24"/>
          <p:cNvGraphicFramePr>
            <a:graphicFrameLocks noChangeAspect="1"/>
          </p:cNvGraphicFramePr>
          <p:nvPr/>
        </p:nvGraphicFramePr>
        <p:xfrm>
          <a:off x="7262813" y="5741988"/>
          <a:ext cx="852487" cy="852487"/>
        </p:xfrm>
        <a:graphic>
          <a:graphicData uri="http://schemas.openxmlformats.org/presentationml/2006/ole">
            <p:oleObj spid="_x0000_s25602" name="Equation" r:id="rId4" imgW="228600" imgH="228600" progId="Equation.3">
              <p:embed/>
            </p:oleObj>
          </a:graphicData>
        </a:graphic>
      </p:graphicFrame>
      <p:sp>
        <p:nvSpPr>
          <p:cNvPr id="5144" name="AutoShape 25"/>
          <p:cNvSpPr>
            <a:spLocks noChangeArrowheads="1"/>
          </p:cNvSpPr>
          <p:nvPr/>
        </p:nvSpPr>
        <p:spPr bwMode="auto">
          <a:xfrm rot="2277724">
            <a:off x="6122988" y="5248275"/>
            <a:ext cx="1225550" cy="731838"/>
          </a:xfrm>
          <a:prstGeom prst="rightArrow">
            <a:avLst>
              <a:gd name="adj1" fmla="val 50000"/>
              <a:gd name="adj2" fmla="val 4186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45" name="AutoShape 26"/>
          <p:cNvSpPr>
            <a:spLocks noChangeArrowheads="1"/>
          </p:cNvSpPr>
          <p:nvPr/>
        </p:nvSpPr>
        <p:spPr bwMode="auto">
          <a:xfrm>
            <a:off x="4308475" y="4518025"/>
            <a:ext cx="487363" cy="731838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E8A85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46" name="AutoShape 27"/>
          <p:cNvSpPr>
            <a:spLocks noChangeArrowheads="1"/>
          </p:cNvSpPr>
          <p:nvPr/>
        </p:nvSpPr>
        <p:spPr bwMode="auto">
          <a:xfrm>
            <a:off x="4308475" y="2944813"/>
            <a:ext cx="487363" cy="731837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E8A85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47" name="AutoShape 28"/>
          <p:cNvSpPr>
            <a:spLocks noChangeArrowheads="1"/>
          </p:cNvSpPr>
          <p:nvPr/>
        </p:nvSpPr>
        <p:spPr bwMode="auto">
          <a:xfrm>
            <a:off x="6678613" y="3130550"/>
            <a:ext cx="547687" cy="731838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7A7E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48" name="AutoShape 29"/>
          <p:cNvSpPr>
            <a:spLocks noChangeArrowheads="1"/>
          </p:cNvSpPr>
          <p:nvPr/>
        </p:nvSpPr>
        <p:spPr bwMode="auto">
          <a:xfrm>
            <a:off x="352425" y="2755900"/>
            <a:ext cx="6321425" cy="1573213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9900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49" name="Text Box 30"/>
          <p:cNvSpPr txBox="1">
            <a:spLocks noChangeArrowheads="1"/>
          </p:cNvSpPr>
          <p:nvPr/>
        </p:nvSpPr>
        <p:spPr bwMode="auto">
          <a:xfrm>
            <a:off x="7235825" y="2849562"/>
            <a:ext cx="1776413" cy="1631216"/>
          </a:xfrm>
          <a:prstGeom prst="rect">
            <a:avLst/>
          </a:prstGeom>
          <a:noFill/>
          <a:ln w="28575">
            <a:solidFill>
              <a:srgbClr val="990099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/>
              <a:t>Systematic uncertainties on background model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Multijet</a:t>
            </a:r>
            <a:r>
              <a:rPr lang="en-US" dirty="0" smtClean="0"/>
              <a:t> QCD background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F2D48-960A-4409-9D9D-E471384E9DCF}" type="slidenum">
              <a:rPr lang="en-US"/>
              <a:pPr/>
              <a:t>18</a:t>
            </a:fld>
            <a:endParaRPr lang="en-US"/>
          </a:p>
        </p:txBody>
      </p:sp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Importance of </a:t>
            </a:r>
            <a:r>
              <a:rPr lang="en-US">
                <a:latin typeface="Symbol" pitchFamily="18" charset="2"/>
              </a:rPr>
              <a:t>t </a:t>
            </a:r>
            <a:r>
              <a:rPr lang="en-US"/>
              <a:t>channels</a:t>
            </a:r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Addition of new </a:t>
            </a:r>
            <a:r>
              <a:rPr lang="en-US" sz="2800" dirty="0" err="1"/>
              <a:t>tt</a:t>
            </a:r>
            <a:r>
              <a:rPr lang="en-US" sz="2800" dirty="0"/>
              <a:t> modes orthogonal to explored ones. It decreases the measurement uncertainty on </a:t>
            </a:r>
            <a:r>
              <a:rPr lang="en-US" sz="2800" dirty="0" smtClean="0">
                <a:latin typeface="Symbol" pitchFamily="18" charset="2"/>
              </a:rPr>
              <a:t>s.</a:t>
            </a:r>
            <a:endParaRPr lang="en-US" sz="2800" dirty="0">
              <a:latin typeface="Symbol" pitchFamily="18" charset="2"/>
            </a:endParaRPr>
          </a:p>
          <a:p>
            <a:pPr>
              <a:lnSpc>
                <a:spcPct val="90000"/>
              </a:lnSpc>
            </a:pPr>
            <a:r>
              <a:rPr lang="en-US" sz="2800" dirty="0"/>
              <a:t>Crucial test of the SM prediction of lepton universality.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The results can signal new physics</a:t>
            </a:r>
            <a:r>
              <a:rPr lang="en-US" sz="2800" dirty="0" smtClean="0"/>
              <a:t>!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 Charged </a:t>
            </a:r>
            <a:r>
              <a:rPr lang="en-US" sz="2800" dirty="0"/>
              <a:t>Higgs search is the next logical extension of this </a:t>
            </a:r>
            <a:r>
              <a:rPr lang="en-US" sz="2800" dirty="0" smtClean="0"/>
              <a:t>analysis.</a:t>
            </a:r>
            <a:endParaRPr lang="en-US" sz="2800" dirty="0"/>
          </a:p>
        </p:txBody>
      </p:sp>
      <p:sp>
        <p:nvSpPr>
          <p:cNvPr id="158724" name="Line 4"/>
          <p:cNvSpPr>
            <a:spLocks noChangeShapeType="1"/>
          </p:cNvSpPr>
          <p:nvPr/>
        </p:nvSpPr>
        <p:spPr bwMode="auto">
          <a:xfrm>
            <a:off x="3489160" y="1905000"/>
            <a:ext cx="7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D47F4-7AEF-4A79-AC27-468DB35C34FA}" type="slidenum">
              <a:rPr lang="en-US"/>
              <a:pPr/>
              <a:t>19</a:t>
            </a:fld>
            <a:endParaRPr lang="en-US"/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</a:t>
            </a:r>
            <a:r>
              <a:rPr lang="en-US">
                <a:latin typeface="Wingdings 3" pitchFamily="18" charset="2"/>
              </a:rPr>
              <a:t>g</a:t>
            </a:r>
            <a:r>
              <a:rPr lang="en-US"/>
              <a:t>H</a:t>
            </a:r>
            <a:r>
              <a:rPr lang="en-US" baseline="30000"/>
              <a:t>+</a:t>
            </a:r>
            <a:r>
              <a:rPr lang="en-US"/>
              <a:t>b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9100" y="1485900"/>
            <a:ext cx="4041775" cy="45259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 smtClean="0"/>
              <a:t>Most popular extension of the Standard Model predicts </a:t>
            </a:r>
            <a:r>
              <a:rPr lang="en-US" sz="2800" dirty="0" smtClean="0">
                <a:solidFill>
                  <a:schemeClr val="folHlink"/>
                </a:solidFill>
              </a:rPr>
              <a:t>H</a:t>
            </a:r>
            <a:r>
              <a:rPr lang="en-US" sz="2800" baseline="30000" dirty="0" smtClean="0">
                <a:solidFill>
                  <a:schemeClr val="folHlink"/>
                </a:solidFill>
              </a:rPr>
              <a:t>+</a:t>
            </a:r>
            <a:r>
              <a:rPr lang="en-US" sz="2800" dirty="0" smtClean="0"/>
              <a:t> , the </a:t>
            </a:r>
            <a:r>
              <a:rPr lang="en-US" sz="2800" dirty="0" smtClean="0">
                <a:solidFill>
                  <a:schemeClr val="accent3"/>
                </a:solidFill>
              </a:rPr>
              <a:t>Charged Higgs Boson </a:t>
            </a:r>
            <a:endParaRPr lang="en-US" sz="2800" dirty="0">
              <a:solidFill>
                <a:schemeClr val="accent3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800" dirty="0" smtClean="0"/>
              <a:t>Like the regular neutral Higgs </a:t>
            </a:r>
            <a:r>
              <a:rPr lang="en-US" sz="2800" dirty="0" smtClean="0">
                <a:solidFill>
                  <a:schemeClr val="folHlink"/>
                </a:solidFill>
              </a:rPr>
              <a:t>H</a:t>
            </a:r>
            <a:r>
              <a:rPr lang="en-US" sz="2800" baseline="30000" dirty="0">
                <a:solidFill>
                  <a:schemeClr val="folHlink"/>
                </a:solidFill>
              </a:rPr>
              <a:t>+</a:t>
            </a:r>
            <a:r>
              <a:rPr lang="en-US" sz="2800" dirty="0"/>
              <a:t> </a:t>
            </a:r>
            <a:r>
              <a:rPr lang="en-US" sz="2800" dirty="0" smtClean="0"/>
              <a:t>prefers decay to more massive particles. </a:t>
            </a:r>
            <a:r>
              <a:rPr lang="en-US" sz="2800" dirty="0"/>
              <a:t>It </a:t>
            </a:r>
            <a:r>
              <a:rPr lang="en-US" sz="2800" dirty="0" smtClean="0"/>
              <a:t>is </a:t>
            </a:r>
            <a:r>
              <a:rPr lang="en-US" sz="2800" dirty="0" smtClean="0">
                <a:solidFill>
                  <a:schemeClr val="accent3"/>
                </a:solidFill>
              </a:rPr>
              <a:t>the origin of mass after all!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And the </a:t>
            </a:r>
            <a:r>
              <a:rPr lang="en-US" sz="2800" dirty="0"/>
              <a:t>heaviest </a:t>
            </a:r>
            <a:r>
              <a:rPr lang="en-US" sz="2800" dirty="0" smtClean="0"/>
              <a:t>lepton is </a:t>
            </a:r>
            <a:r>
              <a:rPr lang="en-US" sz="2800" dirty="0">
                <a:solidFill>
                  <a:srgbClr val="FF0000"/>
                </a:solidFill>
                <a:latin typeface="Symbol" pitchFamily="18" charset="2"/>
              </a:rPr>
              <a:t>t</a:t>
            </a:r>
            <a:r>
              <a:rPr lang="en-US" sz="2800" dirty="0"/>
              <a:t> !</a:t>
            </a:r>
          </a:p>
          <a:p>
            <a:pPr>
              <a:lnSpc>
                <a:spcPct val="90000"/>
              </a:lnSpc>
              <a:buNone/>
            </a:pPr>
            <a:endParaRPr lang="en-US" sz="2800" baseline="30000" dirty="0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2681432"/>
            <a:ext cx="4038600" cy="2363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This poster hangs in (almost) every physics department !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1A2A7-3723-4806-8E6E-0761C30562D6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524000"/>
            <a:ext cx="8571046" cy="5225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fermions_7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516062"/>
            <a:ext cx="3962400" cy="275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val 8"/>
          <p:cNvSpPr/>
          <p:nvPr/>
        </p:nvSpPr>
        <p:spPr bwMode="auto">
          <a:xfrm>
            <a:off x="228600" y="3886200"/>
            <a:ext cx="1524000" cy="457200"/>
          </a:xfrm>
          <a:prstGeom prst="ellipse">
            <a:avLst/>
          </a:prstGeom>
          <a:noFill/>
          <a:ln w="5715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>
              <a:latin typeface="Times New Roman" pitchFamily="16" charset="0"/>
              <a:cs typeface="Arial" pitchFamily="34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2209800" y="3581400"/>
            <a:ext cx="1524000" cy="457200"/>
          </a:xfrm>
          <a:prstGeom prst="ellipse">
            <a:avLst/>
          </a:prstGeom>
          <a:noFill/>
          <a:ln w="5715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>
              <a:latin typeface="Times New Roman" pitchFamily="16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Charged Higgs 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1A2A7-3723-4806-8E6E-0761C30562D6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47800"/>
            <a:ext cx="9144000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431760"/>
            <a:ext cx="9144000" cy="443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381000" y="510540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None/>
            </a:pPr>
            <a:r>
              <a:rPr lang="en-US" dirty="0" smtClean="0">
                <a:solidFill>
                  <a:schemeClr val="accent3"/>
                </a:solidFill>
              </a:rPr>
              <a:t>S. </a:t>
            </a:r>
            <a:r>
              <a:rPr lang="en-US" dirty="0" err="1" smtClean="0">
                <a:solidFill>
                  <a:schemeClr val="accent3"/>
                </a:solidFill>
              </a:rPr>
              <a:t>Hossain’s</a:t>
            </a:r>
            <a:r>
              <a:rPr lang="en-US" dirty="0" smtClean="0">
                <a:solidFill>
                  <a:schemeClr val="accent3"/>
                </a:solidFill>
              </a:rPr>
              <a:t> PhD Thesis (M. Arov collaborator)</a:t>
            </a:r>
            <a:endParaRPr lang="en-US" dirty="0" smtClean="0">
              <a:solidFill>
                <a:schemeClr val="accent3"/>
              </a:solidFill>
              <a:latin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My thesis research was performed in a large (over 600 people) scientific collaboration. The top physics group itself included almost 30 members.</a:t>
            </a:r>
          </a:p>
          <a:p>
            <a:r>
              <a:rPr lang="en-US" dirty="0" smtClean="0"/>
              <a:t>Due to the time and space constraints, I am not able to convey all our accomplishments over 7 years of  my work in this talk.</a:t>
            </a:r>
          </a:p>
          <a:p>
            <a:r>
              <a:rPr lang="en-US" dirty="0" smtClean="0"/>
              <a:t>I  have demonstrated the most significant results (</a:t>
            </a:r>
            <a:r>
              <a:rPr lang="en-US" b="1" dirty="0" smtClean="0"/>
              <a:t>top decays to tau and Charged Higgs</a:t>
            </a:r>
            <a:r>
              <a:rPr lang="en-US" dirty="0" smtClean="0"/>
              <a:t>) and the most important methods (</a:t>
            </a:r>
            <a:r>
              <a:rPr lang="en-US" b="1" dirty="0" smtClean="0">
                <a:latin typeface="Symbol" pitchFamily="18" charset="2"/>
              </a:rPr>
              <a:t>t</a:t>
            </a:r>
            <a:r>
              <a:rPr lang="en-US" b="1" dirty="0" smtClean="0"/>
              <a:t> ID and Neural Networks</a:t>
            </a:r>
            <a:r>
              <a:rPr lang="en-US" dirty="0" smtClean="0"/>
              <a:t>) we developed.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1A2A7-3723-4806-8E6E-0761C30562D6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12"/>
          <p:cNvSpPr>
            <a:spLocks noChangeArrowheads="1"/>
          </p:cNvSpPr>
          <p:nvPr/>
        </p:nvSpPr>
        <p:spPr bwMode="auto">
          <a:xfrm>
            <a:off x="5638800" y="2286000"/>
            <a:ext cx="442912" cy="42703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11162"/>
            <a:ext cx="8229600" cy="5032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are the two related?</a:t>
            </a:r>
            <a:endParaRPr lang="en-US" dirty="0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</p:spPr>
        <p:txBody>
          <a:bodyPr/>
          <a:lstStyle/>
          <a:p>
            <a:fld id="{6C983492-E02B-4D70-B613-2881068CCBEF}" type="slidenum">
              <a:rPr lang="ru-RU" smtClean="0"/>
              <a:pPr/>
              <a:t>3</a:t>
            </a:fld>
            <a:endParaRPr lang="ru-RU" smtClean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381000" y="5181600"/>
            <a:ext cx="822960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Is it the only possible decay of the top quark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4"/>
          <p:cNvGrpSpPr>
            <a:grpSpLocks/>
          </p:cNvGrpSpPr>
          <p:nvPr/>
        </p:nvGrpSpPr>
        <p:grpSpPr bwMode="auto">
          <a:xfrm>
            <a:off x="2743200" y="1905000"/>
            <a:ext cx="3330574" cy="3640138"/>
            <a:chOff x="800" y="664"/>
            <a:chExt cx="2098" cy="2293"/>
          </a:xfrm>
        </p:grpSpPr>
        <p:sp>
          <p:nvSpPr>
            <p:cNvPr id="9" name="Oval 5"/>
            <p:cNvSpPr>
              <a:spLocks noChangeArrowheads="1"/>
            </p:cNvSpPr>
            <p:nvPr/>
          </p:nvSpPr>
          <p:spPr bwMode="auto">
            <a:xfrm>
              <a:off x="1578" y="1746"/>
              <a:ext cx="348" cy="36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Oval 8"/>
            <p:cNvSpPr>
              <a:spLocks noChangeArrowheads="1"/>
            </p:cNvSpPr>
            <p:nvPr/>
          </p:nvSpPr>
          <p:spPr bwMode="auto">
            <a:xfrm>
              <a:off x="1101" y="1230"/>
              <a:ext cx="273" cy="279"/>
            </a:xfrm>
            <a:prstGeom prst="ellipse">
              <a:avLst/>
            </a:prstGeom>
            <a:solidFill>
              <a:srgbClr val="CC99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9"/>
            <p:cNvSpPr>
              <a:spLocks noChangeArrowheads="1"/>
            </p:cNvSpPr>
            <p:nvPr/>
          </p:nvSpPr>
          <p:spPr bwMode="auto">
            <a:xfrm>
              <a:off x="1999" y="1274"/>
              <a:ext cx="323" cy="330"/>
            </a:xfrm>
            <a:prstGeom prst="ellipse">
              <a:avLst/>
            </a:prstGeom>
            <a:solidFill>
              <a:srgbClr val="FF99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Oval 11"/>
            <p:cNvSpPr>
              <a:spLocks noChangeArrowheads="1"/>
            </p:cNvSpPr>
            <p:nvPr/>
          </p:nvSpPr>
          <p:spPr bwMode="auto">
            <a:xfrm>
              <a:off x="2222" y="704"/>
              <a:ext cx="224" cy="228"/>
            </a:xfrm>
            <a:prstGeom prst="ellipse">
              <a:avLst/>
            </a:prstGeom>
            <a:solidFill>
              <a:srgbClr val="0000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15"/>
            <p:cNvSpPr>
              <a:spLocks noChangeShapeType="1"/>
            </p:cNvSpPr>
            <p:nvPr/>
          </p:nvSpPr>
          <p:spPr bwMode="auto">
            <a:xfrm flipV="1">
              <a:off x="1862" y="1555"/>
              <a:ext cx="179" cy="2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16"/>
            <p:cNvSpPr>
              <a:spLocks noChangeShapeType="1"/>
            </p:cNvSpPr>
            <p:nvPr/>
          </p:nvSpPr>
          <p:spPr bwMode="auto">
            <a:xfrm flipV="1">
              <a:off x="2193" y="932"/>
              <a:ext cx="9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17"/>
            <p:cNvSpPr>
              <a:spLocks noChangeShapeType="1"/>
            </p:cNvSpPr>
            <p:nvPr/>
          </p:nvSpPr>
          <p:spPr bwMode="auto">
            <a:xfrm flipV="1">
              <a:off x="2286" y="1122"/>
              <a:ext cx="354" cy="2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8"/>
            <p:cNvSpPr>
              <a:spLocks noChangeShapeType="1"/>
            </p:cNvSpPr>
            <p:nvPr/>
          </p:nvSpPr>
          <p:spPr bwMode="auto">
            <a:xfrm flipH="1" flipV="1">
              <a:off x="1325" y="1474"/>
              <a:ext cx="295" cy="3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 Box 23"/>
            <p:cNvSpPr txBox="1">
              <a:spLocks noChangeArrowheads="1"/>
            </p:cNvSpPr>
            <p:nvPr/>
          </p:nvSpPr>
          <p:spPr bwMode="auto">
            <a:xfrm>
              <a:off x="1661" y="1761"/>
              <a:ext cx="26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800" b="1" i="1" dirty="0">
                  <a:solidFill>
                    <a:srgbClr val="FEEFC6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</a:p>
          </p:txBody>
        </p:sp>
        <p:sp>
          <p:nvSpPr>
            <p:cNvPr id="29" name="Text Box 25"/>
            <p:cNvSpPr txBox="1">
              <a:spLocks noChangeArrowheads="1"/>
            </p:cNvSpPr>
            <p:nvPr/>
          </p:nvSpPr>
          <p:spPr bwMode="auto">
            <a:xfrm>
              <a:off x="1978" y="1283"/>
              <a:ext cx="36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srgbClr val="FEEFC6"/>
                  </a:solidFill>
                  <a:latin typeface="Times New Roman" pitchFamily="18" charset="0"/>
                  <a:cs typeface="Times New Roman" pitchFamily="18" charset="0"/>
                </a:rPr>
                <a:t>W</a:t>
              </a:r>
              <a:r>
                <a:rPr lang="en-US" sz="2400" b="1" i="1" baseline="30000" dirty="0">
                  <a:solidFill>
                    <a:srgbClr val="FEEFC6"/>
                  </a:solidFill>
                  <a:latin typeface="Times New Roman" pitchFamily="18" charset="0"/>
                  <a:cs typeface="Times New Roman" pitchFamily="18" charset="0"/>
                </a:rPr>
                <a:t>+</a:t>
              </a:r>
            </a:p>
          </p:txBody>
        </p:sp>
        <p:grpSp>
          <p:nvGrpSpPr>
            <p:cNvPr id="31" name="Group 30"/>
            <p:cNvGrpSpPr>
              <a:grpSpLocks/>
            </p:cNvGrpSpPr>
            <p:nvPr/>
          </p:nvGrpSpPr>
          <p:grpSpPr bwMode="auto">
            <a:xfrm>
              <a:off x="800" y="782"/>
              <a:ext cx="483" cy="510"/>
              <a:chOff x="4141" y="714"/>
              <a:chExt cx="325" cy="335"/>
            </a:xfrm>
          </p:grpSpPr>
          <p:sp>
            <p:nvSpPr>
              <p:cNvPr id="75" name="Oval 28"/>
              <p:cNvSpPr>
                <a:spLocks noChangeArrowheads="1"/>
              </p:cNvSpPr>
              <p:nvPr/>
            </p:nvSpPr>
            <p:spPr bwMode="auto">
              <a:xfrm>
                <a:off x="4410" y="888"/>
                <a:ext cx="56" cy="56"/>
              </a:xfrm>
              <a:prstGeom prst="ellipse">
                <a:avLst/>
              </a:prstGeom>
              <a:solidFill>
                <a:srgbClr val="CC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Oval 29"/>
              <p:cNvSpPr>
                <a:spLocks noChangeArrowheads="1"/>
              </p:cNvSpPr>
              <p:nvPr/>
            </p:nvSpPr>
            <p:spPr bwMode="auto">
              <a:xfrm>
                <a:off x="4357" y="765"/>
                <a:ext cx="56" cy="56"/>
              </a:xfrm>
              <a:prstGeom prst="ellipse">
                <a:avLst/>
              </a:prstGeom>
              <a:solidFill>
                <a:srgbClr val="CC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Oval 30"/>
              <p:cNvSpPr>
                <a:spLocks noChangeArrowheads="1"/>
              </p:cNvSpPr>
              <p:nvPr/>
            </p:nvSpPr>
            <p:spPr bwMode="auto">
              <a:xfrm>
                <a:off x="4213" y="841"/>
                <a:ext cx="56" cy="56"/>
              </a:xfrm>
              <a:prstGeom prst="ellipse">
                <a:avLst/>
              </a:prstGeom>
              <a:solidFill>
                <a:srgbClr val="CC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Oval 31"/>
              <p:cNvSpPr>
                <a:spLocks noChangeArrowheads="1"/>
              </p:cNvSpPr>
              <p:nvPr/>
            </p:nvSpPr>
            <p:spPr bwMode="auto">
              <a:xfrm>
                <a:off x="4141" y="891"/>
                <a:ext cx="56" cy="56"/>
              </a:xfrm>
              <a:prstGeom prst="ellipse">
                <a:avLst/>
              </a:prstGeom>
              <a:solidFill>
                <a:srgbClr val="CC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" name="Oval 32"/>
              <p:cNvSpPr>
                <a:spLocks noChangeArrowheads="1"/>
              </p:cNvSpPr>
              <p:nvPr/>
            </p:nvSpPr>
            <p:spPr bwMode="auto">
              <a:xfrm>
                <a:off x="4191" y="714"/>
                <a:ext cx="81" cy="81"/>
              </a:xfrm>
              <a:prstGeom prst="ellipse">
                <a:avLst/>
              </a:prstGeom>
              <a:solidFill>
                <a:srgbClr val="CC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" name="Oval 33"/>
              <p:cNvSpPr>
                <a:spLocks noChangeArrowheads="1"/>
              </p:cNvSpPr>
              <p:nvPr/>
            </p:nvSpPr>
            <p:spPr bwMode="auto">
              <a:xfrm>
                <a:off x="4218" y="993"/>
                <a:ext cx="56" cy="56"/>
              </a:xfrm>
              <a:prstGeom prst="ellipse">
                <a:avLst/>
              </a:prstGeom>
              <a:solidFill>
                <a:srgbClr val="CC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Line 34"/>
              <p:cNvSpPr>
                <a:spLocks noChangeShapeType="1"/>
              </p:cNvSpPr>
              <p:nvPr/>
            </p:nvSpPr>
            <p:spPr bwMode="auto">
              <a:xfrm flipH="1" flipV="1">
                <a:off x="4273" y="1028"/>
                <a:ext cx="82" cy="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35"/>
              <p:cNvSpPr>
                <a:spLocks noChangeShapeType="1"/>
              </p:cNvSpPr>
              <p:nvPr/>
            </p:nvSpPr>
            <p:spPr bwMode="auto">
              <a:xfrm flipH="1" flipV="1">
                <a:off x="4195" y="932"/>
                <a:ext cx="158" cy="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36"/>
              <p:cNvSpPr>
                <a:spLocks noChangeShapeType="1"/>
              </p:cNvSpPr>
              <p:nvPr/>
            </p:nvSpPr>
            <p:spPr bwMode="auto">
              <a:xfrm flipH="1" flipV="1">
                <a:off x="4261" y="890"/>
                <a:ext cx="92" cy="1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37"/>
              <p:cNvSpPr>
                <a:spLocks noChangeShapeType="1"/>
              </p:cNvSpPr>
              <p:nvPr/>
            </p:nvSpPr>
            <p:spPr bwMode="auto">
              <a:xfrm flipH="1" flipV="1">
                <a:off x="4253" y="790"/>
                <a:ext cx="108" cy="2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Line 38"/>
              <p:cNvSpPr>
                <a:spLocks noChangeShapeType="1"/>
              </p:cNvSpPr>
              <p:nvPr/>
            </p:nvSpPr>
            <p:spPr bwMode="auto">
              <a:xfrm flipV="1">
                <a:off x="4370" y="823"/>
                <a:ext cx="8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Line 39"/>
              <p:cNvSpPr>
                <a:spLocks noChangeShapeType="1"/>
              </p:cNvSpPr>
              <p:nvPr/>
            </p:nvSpPr>
            <p:spPr bwMode="auto">
              <a:xfrm flipV="1">
                <a:off x="4361" y="940"/>
                <a:ext cx="59" cy="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" name="Text Box 73"/>
            <p:cNvSpPr txBox="1">
              <a:spLocks noChangeArrowheads="1"/>
            </p:cNvSpPr>
            <p:nvPr/>
          </p:nvSpPr>
          <p:spPr bwMode="auto">
            <a:xfrm>
              <a:off x="2093" y="2666"/>
              <a:ext cx="116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sz="2400" b="1" i="1" dirty="0">
                <a:solidFill>
                  <a:srgbClr val="FEEFC6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6" name="Text Box 74"/>
            <p:cNvSpPr txBox="1">
              <a:spLocks noChangeArrowheads="1"/>
            </p:cNvSpPr>
            <p:nvPr/>
          </p:nvSpPr>
          <p:spPr bwMode="auto">
            <a:xfrm>
              <a:off x="1127" y="1209"/>
              <a:ext cx="33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400" b="1" i="1" dirty="0">
                  <a:solidFill>
                    <a:srgbClr val="FEEFC6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</a:p>
          </p:txBody>
        </p:sp>
        <p:sp>
          <p:nvSpPr>
            <p:cNvPr id="42" name="Text Box 80"/>
            <p:cNvSpPr txBox="1">
              <a:spLocks noChangeArrowheads="1"/>
            </p:cNvSpPr>
            <p:nvPr/>
          </p:nvSpPr>
          <p:spPr bwMode="auto">
            <a:xfrm>
              <a:off x="2236" y="664"/>
              <a:ext cx="201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l-GR" sz="2400" b="1" i="1">
                  <a:solidFill>
                    <a:srgbClr val="FEEFC6"/>
                  </a:solidFill>
                  <a:latin typeface="Times New Roman" pitchFamily="18" charset="0"/>
                  <a:cs typeface="Times New Roman" pitchFamily="18" charset="0"/>
                </a:rPr>
                <a:t>ν</a:t>
              </a:r>
              <a:endParaRPr lang="en-US" sz="2400" b="1" i="1" baseline="-25000">
                <a:solidFill>
                  <a:srgbClr val="FEEFC6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9" name="Text Box 77"/>
            <p:cNvSpPr txBox="1">
              <a:spLocks noChangeArrowheads="1"/>
            </p:cNvSpPr>
            <p:nvPr/>
          </p:nvSpPr>
          <p:spPr bwMode="auto">
            <a:xfrm>
              <a:off x="2624" y="904"/>
              <a:ext cx="27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l-GR" sz="2400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τ</a:t>
              </a:r>
              <a:r>
                <a:rPr lang="en-US" sz="2400" b="1" i="1" baseline="30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+</a:t>
              </a:r>
              <a:endParaRPr lang="en-US" sz="2400" b="1" baseline="30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Oval 12"/>
          <p:cNvSpPr>
            <a:spLocks noChangeArrowheads="1"/>
          </p:cNvSpPr>
          <p:nvPr/>
        </p:nvSpPr>
        <p:spPr bwMode="auto">
          <a:xfrm>
            <a:off x="7670442" y="2298879"/>
            <a:ext cx="442912" cy="42703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4" name="Oval 11"/>
          <p:cNvSpPr>
            <a:spLocks noChangeArrowheads="1"/>
          </p:cNvSpPr>
          <p:nvPr/>
        </p:nvSpPr>
        <p:spPr bwMode="auto">
          <a:xfrm>
            <a:off x="5110163" y="4386259"/>
            <a:ext cx="355600" cy="361950"/>
          </a:xfrm>
          <a:prstGeom prst="ellipse">
            <a:avLst/>
          </a:prstGeom>
          <a:solidFill>
            <a:srgbClr val="000066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2" name="Oval 11"/>
          <p:cNvSpPr>
            <a:spLocks noChangeArrowheads="1"/>
          </p:cNvSpPr>
          <p:nvPr/>
        </p:nvSpPr>
        <p:spPr bwMode="auto">
          <a:xfrm>
            <a:off x="5700711" y="4714872"/>
            <a:ext cx="355600" cy="361950"/>
          </a:xfrm>
          <a:prstGeom prst="ellipse">
            <a:avLst/>
          </a:prstGeom>
          <a:solidFill>
            <a:srgbClr val="000066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1" name="Oval 12"/>
          <p:cNvSpPr>
            <a:spLocks noChangeArrowheads="1"/>
          </p:cNvSpPr>
          <p:nvPr/>
        </p:nvSpPr>
        <p:spPr bwMode="auto">
          <a:xfrm>
            <a:off x="3315237" y="2209800"/>
            <a:ext cx="442912" cy="42703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Of cause not!</a:t>
            </a:r>
            <a:endParaRPr lang="en-US" dirty="0"/>
          </a:p>
        </p:txBody>
      </p:sp>
      <p:sp>
        <p:nvSpPr>
          <p:cNvPr id="125" name="Slide Number Placeholder 1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1A2A7-3723-4806-8E6E-0761C30562D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1974445" y="3379219"/>
            <a:ext cx="440074" cy="501398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Oval 8"/>
          <p:cNvSpPr>
            <a:spLocks noChangeArrowheads="1"/>
          </p:cNvSpPr>
          <p:nvPr/>
        </p:nvSpPr>
        <p:spPr bwMode="auto">
          <a:xfrm>
            <a:off x="1371240" y="2676172"/>
            <a:ext cx="345230" cy="380136"/>
          </a:xfrm>
          <a:prstGeom prst="ellipse">
            <a:avLst/>
          </a:prstGeom>
          <a:solidFill>
            <a:srgbClr val="CC99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Oval 9"/>
          <p:cNvSpPr>
            <a:spLocks noChangeArrowheads="1"/>
          </p:cNvSpPr>
          <p:nvPr/>
        </p:nvSpPr>
        <p:spPr bwMode="auto">
          <a:xfrm>
            <a:off x="2506833" y="2736122"/>
            <a:ext cx="408459" cy="449623"/>
          </a:xfrm>
          <a:prstGeom prst="ellipse">
            <a:avLst/>
          </a:prstGeom>
          <a:solidFill>
            <a:srgbClr val="FF99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Oval 11"/>
          <p:cNvSpPr>
            <a:spLocks noChangeArrowheads="1"/>
          </p:cNvSpPr>
          <p:nvPr/>
        </p:nvSpPr>
        <p:spPr bwMode="auto">
          <a:xfrm>
            <a:off x="2788834" y="1959500"/>
            <a:ext cx="283266" cy="310649"/>
          </a:xfrm>
          <a:prstGeom prst="ellipse">
            <a:avLst/>
          </a:prstGeom>
          <a:solidFill>
            <a:srgbClr val="000066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15"/>
          <p:cNvSpPr>
            <a:spLocks noChangeShapeType="1"/>
          </p:cNvSpPr>
          <p:nvPr/>
        </p:nvSpPr>
        <p:spPr bwMode="auto">
          <a:xfrm flipV="1">
            <a:off x="2333585" y="3118983"/>
            <a:ext cx="226360" cy="30792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Line 16"/>
          <p:cNvSpPr>
            <a:spLocks noChangeShapeType="1"/>
          </p:cNvSpPr>
          <p:nvPr/>
        </p:nvSpPr>
        <p:spPr bwMode="auto">
          <a:xfrm flipV="1">
            <a:off x="2752161" y="2270149"/>
            <a:ext cx="113812" cy="45779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" name="Line 17"/>
          <p:cNvSpPr>
            <a:spLocks noChangeShapeType="1"/>
          </p:cNvSpPr>
          <p:nvPr/>
        </p:nvSpPr>
        <p:spPr bwMode="auto">
          <a:xfrm flipV="1">
            <a:off x="2869767" y="2529023"/>
            <a:ext cx="447661" cy="28476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" name="Line 18"/>
          <p:cNvSpPr>
            <a:spLocks noChangeShapeType="1"/>
          </p:cNvSpPr>
          <p:nvPr/>
        </p:nvSpPr>
        <p:spPr bwMode="auto">
          <a:xfrm flipH="1" flipV="1">
            <a:off x="1654506" y="3008621"/>
            <a:ext cx="373051" cy="44553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Box 23"/>
          <p:cNvSpPr txBox="1">
            <a:spLocks noChangeArrowheads="1"/>
          </p:cNvSpPr>
          <p:nvPr/>
        </p:nvSpPr>
        <p:spPr bwMode="auto">
          <a:xfrm>
            <a:off x="2079405" y="3399657"/>
            <a:ext cx="338908" cy="445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b="1" i="1" dirty="0">
                <a:solidFill>
                  <a:srgbClr val="FEEFC6"/>
                </a:solidFill>
                <a:latin typeface="Times New Roman" pitchFamily="18" charset="0"/>
                <a:cs typeface="Times New Roman" pitchFamily="18" charset="0"/>
              </a:rPr>
              <a:t>t</a:t>
            </a:r>
          </a:p>
        </p:txBody>
      </p:sp>
      <p:sp>
        <p:nvSpPr>
          <p:cNvPr id="16" name="Text Box 25"/>
          <p:cNvSpPr txBox="1">
            <a:spLocks noChangeArrowheads="1"/>
          </p:cNvSpPr>
          <p:nvPr/>
        </p:nvSpPr>
        <p:spPr bwMode="auto">
          <a:xfrm>
            <a:off x="2452353" y="2748384"/>
            <a:ext cx="455249" cy="392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rgbClr val="FEEFC6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2400" b="1" i="1" baseline="30000" dirty="0">
                <a:solidFill>
                  <a:srgbClr val="FEEFC6"/>
                </a:solidFill>
                <a:latin typeface="Times New Roman" pitchFamily="18" charset="0"/>
                <a:cs typeface="Times New Roman" pitchFamily="18" charset="0"/>
              </a:rPr>
              <a:t>+</a:t>
            </a:r>
          </a:p>
        </p:txBody>
      </p:sp>
      <p:grpSp>
        <p:nvGrpSpPr>
          <p:cNvPr id="17" name="Group 30"/>
          <p:cNvGrpSpPr>
            <a:grpSpLocks/>
          </p:cNvGrpSpPr>
          <p:nvPr/>
        </p:nvGrpSpPr>
        <p:grpSpPr bwMode="auto">
          <a:xfrm>
            <a:off x="990601" y="2068499"/>
            <a:ext cx="610792" cy="694872"/>
            <a:chOff x="4141" y="714"/>
            <a:chExt cx="325" cy="335"/>
          </a:xfrm>
        </p:grpSpPr>
        <p:sp>
          <p:nvSpPr>
            <p:cNvPr id="22" name="Oval 28"/>
            <p:cNvSpPr>
              <a:spLocks noChangeArrowheads="1"/>
            </p:cNvSpPr>
            <p:nvPr/>
          </p:nvSpPr>
          <p:spPr bwMode="auto">
            <a:xfrm>
              <a:off x="4410" y="888"/>
              <a:ext cx="56" cy="56"/>
            </a:xfrm>
            <a:prstGeom prst="ellipse">
              <a:avLst/>
            </a:prstGeom>
            <a:solidFill>
              <a:srgbClr val="CC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Oval 29"/>
            <p:cNvSpPr>
              <a:spLocks noChangeArrowheads="1"/>
            </p:cNvSpPr>
            <p:nvPr/>
          </p:nvSpPr>
          <p:spPr bwMode="auto">
            <a:xfrm>
              <a:off x="4357" y="765"/>
              <a:ext cx="56" cy="56"/>
            </a:xfrm>
            <a:prstGeom prst="ellipse">
              <a:avLst/>
            </a:prstGeom>
            <a:solidFill>
              <a:srgbClr val="CC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Oval 30"/>
            <p:cNvSpPr>
              <a:spLocks noChangeArrowheads="1"/>
            </p:cNvSpPr>
            <p:nvPr/>
          </p:nvSpPr>
          <p:spPr bwMode="auto">
            <a:xfrm>
              <a:off x="4213" y="841"/>
              <a:ext cx="56" cy="56"/>
            </a:xfrm>
            <a:prstGeom prst="ellipse">
              <a:avLst/>
            </a:prstGeom>
            <a:solidFill>
              <a:srgbClr val="CC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Oval 31"/>
            <p:cNvSpPr>
              <a:spLocks noChangeArrowheads="1"/>
            </p:cNvSpPr>
            <p:nvPr/>
          </p:nvSpPr>
          <p:spPr bwMode="auto">
            <a:xfrm>
              <a:off x="4141" y="891"/>
              <a:ext cx="56" cy="56"/>
            </a:xfrm>
            <a:prstGeom prst="ellipse">
              <a:avLst/>
            </a:prstGeom>
            <a:solidFill>
              <a:srgbClr val="CC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Oval 32"/>
            <p:cNvSpPr>
              <a:spLocks noChangeArrowheads="1"/>
            </p:cNvSpPr>
            <p:nvPr/>
          </p:nvSpPr>
          <p:spPr bwMode="auto">
            <a:xfrm>
              <a:off x="4191" y="714"/>
              <a:ext cx="81" cy="81"/>
            </a:xfrm>
            <a:prstGeom prst="ellipse">
              <a:avLst/>
            </a:prstGeom>
            <a:solidFill>
              <a:srgbClr val="CC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33"/>
            <p:cNvSpPr>
              <a:spLocks noChangeArrowheads="1"/>
            </p:cNvSpPr>
            <p:nvPr/>
          </p:nvSpPr>
          <p:spPr bwMode="auto">
            <a:xfrm>
              <a:off x="4218" y="993"/>
              <a:ext cx="56" cy="56"/>
            </a:xfrm>
            <a:prstGeom prst="ellipse">
              <a:avLst/>
            </a:prstGeom>
            <a:solidFill>
              <a:srgbClr val="CC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Line 34"/>
            <p:cNvSpPr>
              <a:spLocks noChangeShapeType="1"/>
            </p:cNvSpPr>
            <p:nvPr/>
          </p:nvSpPr>
          <p:spPr bwMode="auto">
            <a:xfrm flipH="1" flipV="1">
              <a:off x="4273" y="1028"/>
              <a:ext cx="82" cy="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35"/>
            <p:cNvSpPr>
              <a:spLocks noChangeShapeType="1"/>
            </p:cNvSpPr>
            <p:nvPr/>
          </p:nvSpPr>
          <p:spPr bwMode="auto">
            <a:xfrm flipH="1" flipV="1">
              <a:off x="4195" y="932"/>
              <a:ext cx="158" cy="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Line 36"/>
            <p:cNvSpPr>
              <a:spLocks noChangeShapeType="1"/>
            </p:cNvSpPr>
            <p:nvPr/>
          </p:nvSpPr>
          <p:spPr bwMode="auto">
            <a:xfrm flipH="1" flipV="1">
              <a:off x="4261" y="890"/>
              <a:ext cx="92" cy="1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37"/>
            <p:cNvSpPr>
              <a:spLocks noChangeShapeType="1"/>
            </p:cNvSpPr>
            <p:nvPr/>
          </p:nvSpPr>
          <p:spPr bwMode="auto">
            <a:xfrm flipH="1" flipV="1">
              <a:off x="4253" y="790"/>
              <a:ext cx="108" cy="2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Line 38"/>
            <p:cNvSpPr>
              <a:spLocks noChangeShapeType="1"/>
            </p:cNvSpPr>
            <p:nvPr/>
          </p:nvSpPr>
          <p:spPr bwMode="auto">
            <a:xfrm flipV="1">
              <a:off x="4370" y="823"/>
              <a:ext cx="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39"/>
            <p:cNvSpPr>
              <a:spLocks noChangeShapeType="1"/>
            </p:cNvSpPr>
            <p:nvPr/>
          </p:nvSpPr>
          <p:spPr bwMode="auto">
            <a:xfrm flipV="1">
              <a:off x="4361" y="940"/>
              <a:ext cx="59" cy="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 Box 73"/>
          <p:cNvSpPr txBox="1">
            <a:spLocks noChangeArrowheads="1"/>
          </p:cNvSpPr>
          <p:nvPr/>
        </p:nvSpPr>
        <p:spPr bwMode="auto">
          <a:xfrm>
            <a:off x="2625703" y="4632714"/>
            <a:ext cx="146691" cy="396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2400" b="1" i="1" dirty="0">
              <a:solidFill>
                <a:srgbClr val="FEEFC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 Box 74"/>
          <p:cNvSpPr txBox="1">
            <a:spLocks noChangeArrowheads="1"/>
          </p:cNvSpPr>
          <p:nvPr/>
        </p:nvSpPr>
        <p:spPr bwMode="auto">
          <a:xfrm>
            <a:off x="1404119" y="2647560"/>
            <a:ext cx="419841" cy="392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 i="1" dirty="0">
                <a:solidFill>
                  <a:srgbClr val="FEEFC6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21" name="Text Box 80"/>
          <p:cNvSpPr txBox="1">
            <a:spLocks noChangeArrowheads="1"/>
          </p:cNvSpPr>
          <p:nvPr/>
        </p:nvSpPr>
        <p:spPr bwMode="auto">
          <a:xfrm>
            <a:off x="2806538" y="1905000"/>
            <a:ext cx="254181" cy="391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l-GR" sz="2400" b="1" i="1" dirty="0">
                <a:solidFill>
                  <a:srgbClr val="FEEFC6"/>
                </a:solidFill>
                <a:latin typeface="Times New Roman" pitchFamily="18" charset="0"/>
                <a:cs typeface="Times New Roman" pitchFamily="18" charset="0"/>
              </a:rPr>
              <a:t>ν</a:t>
            </a:r>
            <a:endParaRPr lang="en-US" sz="2400" b="1" i="1" baseline="-25000" dirty="0">
              <a:solidFill>
                <a:srgbClr val="FEEFC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Text Box 77"/>
          <p:cNvSpPr txBox="1">
            <a:spLocks noChangeArrowheads="1"/>
          </p:cNvSpPr>
          <p:nvPr/>
        </p:nvSpPr>
        <p:spPr bwMode="auto">
          <a:xfrm>
            <a:off x="3352800" y="2209800"/>
            <a:ext cx="360405" cy="396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FF0000"/>
                </a:solidFill>
                <a:cs typeface="Times New Roman" pitchFamily="18" charset="0"/>
              </a:rPr>
              <a:t>e</a:t>
            </a:r>
            <a:r>
              <a:rPr lang="en-US" sz="2400" b="1" i="1" baseline="30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endParaRPr lang="en-US" sz="2400" b="1" baseline="30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Oval 34"/>
          <p:cNvSpPr>
            <a:spLocks noChangeArrowheads="1"/>
          </p:cNvSpPr>
          <p:nvPr/>
        </p:nvSpPr>
        <p:spPr bwMode="auto">
          <a:xfrm>
            <a:off x="6224375" y="3379219"/>
            <a:ext cx="466434" cy="501398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Oval 8"/>
          <p:cNvSpPr>
            <a:spLocks noChangeArrowheads="1"/>
          </p:cNvSpPr>
          <p:nvPr/>
        </p:nvSpPr>
        <p:spPr bwMode="auto">
          <a:xfrm>
            <a:off x="5585038" y="2676172"/>
            <a:ext cx="365909" cy="380136"/>
          </a:xfrm>
          <a:prstGeom prst="ellipse">
            <a:avLst/>
          </a:prstGeom>
          <a:solidFill>
            <a:srgbClr val="CC99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Oval 9"/>
          <p:cNvSpPr>
            <a:spLocks noChangeArrowheads="1"/>
          </p:cNvSpPr>
          <p:nvPr/>
        </p:nvSpPr>
        <p:spPr bwMode="auto">
          <a:xfrm>
            <a:off x="6788652" y="2736122"/>
            <a:ext cx="432926" cy="449623"/>
          </a:xfrm>
          <a:prstGeom prst="ellipse">
            <a:avLst/>
          </a:prstGeom>
          <a:solidFill>
            <a:srgbClr val="FF99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Oval 11"/>
          <p:cNvSpPr>
            <a:spLocks noChangeArrowheads="1"/>
          </p:cNvSpPr>
          <p:nvPr/>
        </p:nvSpPr>
        <p:spPr bwMode="auto">
          <a:xfrm>
            <a:off x="7087545" y="1959500"/>
            <a:ext cx="300233" cy="310649"/>
          </a:xfrm>
          <a:prstGeom prst="ellipse">
            <a:avLst/>
          </a:prstGeom>
          <a:solidFill>
            <a:srgbClr val="000066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Line 15"/>
          <p:cNvSpPr>
            <a:spLocks noChangeShapeType="1"/>
          </p:cNvSpPr>
          <p:nvPr/>
        </p:nvSpPr>
        <p:spPr bwMode="auto">
          <a:xfrm flipV="1">
            <a:off x="6605027" y="3118983"/>
            <a:ext cx="239919" cy="30792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" name="Line 16"/>
          <p:cNvSpPr>
            <a:spLocks noChangeShapeType="1"/>
          </p:cNvSpPr>
          <p:nvPr/>
        </p:nvSpPr>
        <p:spPr bwMode="auto">
          <a:xfrm flipV="1">
            <a:off x="7048676" y="2270149"/>
            <a:ext cx="120629" cy="45779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" name="Line 17"/>
          <p:cNvSpPr>
            <a:spLocks noChangeShapeType="1"/>
          </p:cNvSpPr>
          <p:nvPr/>
        </p:nvSpPr>
        <p:spPr bwMode="auto">
          <a:xfrm flipV="1">
            <a:off x="7176007" y="2624397"/>
            <a:ext cx="514686" cy="19619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" name="Line 18"/>
          <p:cNvSpPr>
            <a:spLocks noChangeShapeType="1"/>
          </p:cNvSpPr>
          <p:nvPr/>
        </p:nvSpPr>
        <p:spPr bwMode="auto">
          <a:xfrm flipH="1" flipV="1">
            <a:off x="5885272" y="3008621"/>
            <a:ext cx="395397" cy="44553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" name="Text Box 23"/>
          <p:cNvSpPr txBox="1">
            <a:spLocks noChangeArrowheads="1"/>
          </p:cNvSpPr>
          <p:nvPr/>
        </p:nvSpPr>
        <p:spPr bwMode="auto">
          <a:xfrm>
            <a:off x="6335622" y="3399657"/>
            <a:ext cx="359208" cy="445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b="1" i="1" dirty="0">
                <a:solidFill>
                  <a:srgbClr val="FEEFC6"/>
                </a:solidFill>
                <a:latin typeface="Times New Roman" pitchFamily="18" charset="0"/>
                <a:cs typeface="Times New Roman" pitchFamily="18" charset="0"/>
              </a:rPr>
              <a:t>t</a:t>
            </a:r>
          </a:p>
        </p:txBody>
      </p:sp>
      <p:sp>
        <p:nvSpPr>
          <p:cNvPr id="45" name="Text Box 25"/>
          <p:cNvSpPr txBox="1">
            <a:spLocks noChangeArrowheads="1"/>
          </p:cNvSpPr>
          <p:nvPr/>
        </p:nvSpPr>
        <p:spPr bwMode="auto">
          <a:xfrm>
            <a:off x="6760505" y="2748384"/>
            <a:ext cx="482518" cy="392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rgbClr val="FEEFC6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2400" b="1" i="1" baseline="30000" dirty="0">
                <a:solidFill>
                  <a:srgbClr val="FEEFC6"/>
                </a:solidFill>
                <a:latin typeface="Times New Roman" pitchFamily="18" charset="0"/>
                <a:cs typeface="Times New Roman" pitchFamily="18" charset="0"/>
              </a:rPr>
              <a:t>+</a:t>
            </a:r>
          </a:p>
        </p:txBody>
      </p:sp>
      <p:grpSp>
        <p:nvGrpSpPr>
          <p:cNvPr id="46" name="Group 30"/>
          <p:cNvGrpSpPr>
            <a:grpSpLocks/>
          </p:cNvGrpSpPr>
          <p:nvPr/>
        </p:nvGrpSpPr>
        <p:grpSpPr bwMode="auto">
          <a:xfrm>
            <a:off x="5181600" y="2071224"/>
            <a:ext cx="647378" cy="694872"/>
            <a:chOff x="4141" y="714"/>
            <a:chExt cx="325" cy="335"/>
          </a:xfrm>
        </p:grpSpPr>
        <p:sp>
          <p:nvSpPr>
            <p:cNvPr id="51" name="Oval 28"/>
            <p:cNvSpPr>
              <a:spLocks noChangeArrowheads="1"/>
            </p:cNvSpPr>
            <p:nvPr/>
          </p:nvSpPr>
          <p:spPr bwMode="auto">
            <a:xfrm>
              <a:off x="4410" y="888"/>
              <a:ext cx="56" cy="56"/>
            </a:xfrm>
            <a:prstGeom prst="ellipse">
              <a:avLst/>
            </a:prstGeom>
            <a:solidFill>
              <a:srgbClr val="CC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Oval 29"/>
            <p:cNvSpPr>
              <a:spLocks noChangeArrowheads="1"/>
            </p:cNvSpPr>
            <p:nvPr/>
          </p:nvSpPr>
          <p:spPr bwMode="auto">
            <a:xfrm>
              <a:off x="4357" y="765"/>
              <a:ext cx="56" cy="56"/>
            </a:xfrm>
            <a:prstGeom prst="ellipse">
              <a:avLst/>
            </a:prstGeom>
            <a:solidFill>
              <a:srgbClr val="CC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30"/>
            <p:cNvSpPr>
              <a:spLocks noChangeArrowheads="1"/>
            </p:cNvSpPr>
            <p:nvPr/>
          </p:nvSpPr>
          <p:spPr bwMode="auto">
            <a:xfrm>
              <a:off x="4213" y="841"/>
              <a:ext cx="56" cy="56"/>
            </a:xfrm>
            <a:prstGeom prst="ellipse">
              <a:avLst/>
            </a:prstGeom>
            <a:solidFill>
              <a:srgbClr val="CC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31"/>
            <p:cNvSpPr>
              <a:spLocks noChangeArrowheads="1"/>
            </p:cNvSpPr>
            <p:nvPr/>
          </p:nvSpPr>
          <p:spPr bwMode="auto">
            <a:xfrm>
              <a:off x="4141" y="891"/>
              <a:ext cx="56" cy="56"/>
            </a:xfrm>
            <a:prstGeom prst="ellipse">
              <a:avLst/>
            </a:prstGeom>
            <a:solidFill>
              <a:srgbClr val="CC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Oval 32"/>
            <p:cNvSpPr>
              <a:spLocks noChangeArrowheads="1"/>
            </p:cNvSpPr>
            <p:nvPr/>
          </p:nvSpPr>
          <p:spPr bwMode="auto">
            <a:xfrm>
              <a:off x="4191" y="714"/>
              <a:ext cx="81" cy="81"/>
            </a:xfrm>
            <a:prstGeom prst="ellipse">
              <a:avLst/>
            </a:prstGeom>
            <a:solidFill>
              <a:srgbClr val="CC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Oval 33"/>
            <p:cNvSpPr>
              <a:spLocks noChangeArrowheads="1"/>
            </p:cNvSpPr>
            <p:nvPr/>
          </p:nvSpPr>
          <p:spPr bwMode="auto">
            <a:xfrm>
              <a:off x="4218" y="993"/>
              <a:ext cx="56" cy="56"/>
            </a:xfrm>
            <a:prstGeom prst="ellipse">
              <a:avLst/>
            </a:prstGeom>
            <a:solidFill>
              <a:srgbClr val="CC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Line 34"/>
            <p:cNvSpPr>
              <a:spLocks noChangeShapeType="1"/>
            </p:cNvSpPr>
            <p:nvPr/>
          </p:nvSpPr>
          <p:spPr bwMode="auto">
            <a:xfrm flipH="1" flipV="1">
              <a:off x="4273" y="1028"/>
              <a:ext cx="82" cy="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Line 35"/>
            <p:cNvSpPr>
              <a:spLocks noChangeShapeType="1"/>
            </p:cNvSpPr>
            <p:nvPr/>
          </p:nvSpPr>
          <p:spPr bwMode="auto">
            <a:xfrm flipH="1" flipV="1">
              <a:off x="4195" y="932"/>
              <a:ext cx="158" cy="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Line 36"/>
            <p:cNvSpPr>
              <a:spLocks noChangeShapeType="1"/>
            </p:cNvSpPr>
            <p:nvPr/>
          </p:nvSpPr>
          <p:spPr bwMode="auto">
            <a:xfrm flipH="1" flipV="1">
              <a:off x="4261" y="890"/>
              <a:ext cx="92" cy="1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Line 37"/>
            <p:cNvSpPr>
              <a:spLocks noChangeShapeType="1"/>
            </p:cNvSpPr>
            <p:nvPr/>
          </p:nvSpPr>
          <p:spPr bwMode="auto">
            <a:xfrm flipH="1" flipV="1">
              <a:off x="4253" y="790"/>
              <a:ext cx="108" cy="2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Line 38"/>
            <p:cNvSpPr>
              <a:spLocks noChangeShapeType="1"/>
            </p:cNvSpPr>
            <p:nvPr/>
          </p:nvSpPr>
          <p:spPr bwMode="auto">
            <a:xfrm flipV="1">
              <a:off x="4370" y="823"/>
              <a:ext cx="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Line 39"/>
            <p:cNvSpPr>
              <a:spLocks noChangeShapeType="1"/>
            </p:cNvSpPr>
            <p:nvPr/>
          </p:nvSpPr>
          <p:spPr bwMode="auto">
            <a:xfrm flipV="1">
              <a:off x="4361" y="940"/>
              <a:ext cx="59" cy="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7" name="Text Box 73"/>
          <p:cNvSpPr txBox="1">
            <a:spLocks noChangeArrowheads="1"/>
          </p:cNvSpPr>
          <p:nvPr/>
        </p:nvSpPr>
        <p:spPr bwMode="auto">
          <a:xfrm>
            <a:off x="6914643" y="4632714"/>
            <a:ext cx="155478" cy="396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2400" b="1" i="1" dirty="0">
              <a:solidFill>
                <a:srgbClr val="FEEFC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8" name="Text Box 74"/>
          <p:cNvSpPr txBox="1">
            <a:spLocks noChangeArrowheads="1"/>
          </p:cNvSpPr>
          <p:nvPr/>
        </p:nvSpPr>
        <p:spPr bwMode="auto">
          <a:xfrm>
            <a:off x="5619887" y="2647560"/>
            <a:ext cx="444989" cy="392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 i="1" dirty="0">
                <a:solidFill>
                  <a:srgbClr val="FEEFC6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49" name="Text Box 77"/>
          <p:cNvSpPr txBox="1">
            <a:spLocks noChangeArrowheads="1"/>
          </p:cNvSpPr>
          <p:nvPr/>
        </p:nvSpPr>
        <p:spPr bwMode="auto">
          <a:xfrm>
            <a:off x="7659542" y="2244756"/>
            <a:ext cx="404779" cy="396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FF0000"/>
                </a:solidFill>
                <a:latin typeface="Symbol" pitchFamily="18" charset="2"/>
                <a:cs typeface="Times New Roman" pitchFamily="18" charset="0"/>
              </a:rPr>
              <a:t>m</a:t>
            </a:r>
            <a:r>
              <a:rPr lang="en-US" sz="2400" b="1" i="1" baseline="30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endParaRPr lang="en-US" sz="2400" b="1" baseline="30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0" name="Text Box 80"/>
          <p:cNvSpPr txBox="1">
            <a:spLocks noChangeArrowheads="1"/>
          </p:cNvSpPr>
          <p:nvPr/>
        </p:nvSpPr>
        <p:spPr bwMode="auto">
          <a:xfrm>
            <a:off x="7106310" y="1905000"/>
            <a:ext cx="269406" cy="391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l-GR" sz="2400" b="1" i="1" dirty="0">
                <a:solidFill>
                  <a:srgbClr val="FEEFC6"/>
                </a:solidFill>
                <a:latin typeface="Times New Roman" pitchFamily="18" charset="0"/>
                <a:cs typeface="Times New Roman" pitchFamily="18" charset="0"/>
              </a:rPr>
              <a:t>ν</a:t>
            </a:r>
            <a:endParaRPr lang="en-US" sz="2400" b="1" i="1" baseline="-25000" dirty="0">
              <a:solidFill>
                <a:srgbClr val="FEEFC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3" name="Oval 92"/>
          <p:cNvSpPr>
            <a:spLocks noChangeArrowheads="1"/>
          </p:cNvSpPr>
          <p:nvPr/>
        </p:nvSpPr>
        <p:spPr bwMode="auto">
          <a:xfrm>
            <a:off x="4263639" y="5826841"/>
            <a:ext cx="475587" cy="498596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4" name="Oval 8"/>
          <p:cNvSpPr>
            <a:spLocks noChangeArrowheads="1"/>
          </p:cNvSpPr>
          <p:nvPr/>
        </p:nvSpPr>
        <p:spPr bwMode="auto">
          <a:xfrm>
            <a:off x="3611757" y="5127724"/>
            <a:ext cx="373090" cy="378011"/>
          </a:xfrm>
          <a:prstGeom prst="ellipse">
            <a:avLst/>
          </a:prstGeom>
          <a:solidFill>
            <a:srgbClr val="CC99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5" name="Oval 9"/>
          <p:cNvSpPr>
            <a:spLocks noChangeArrowheads="1"/>
          </p:cNvSpPr>
          <p:nvPr/>
        </p:nvSpPr>
        <p:spPr bwMode="auto">
          <a:xfrm>
            <a:off x="4838990" y="5187338"/>
            <a:ext cx="441421" cy="447110"/>
          </a:xfrm>
          <a:prstGeom prst="ellipse">
            <a:avLst/>
          </a:prstGeom>
          <a:solidFill>
            <a:srgbClr val="FF99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8" name="Line 15"/>
          <p:cNvSpPr>
            <a:spLocks noChangeShapeType="1"/>
          </p:cNvSpPr>
          <p:nvPr/>
        </p:nvSpPr>
        <p:spPr bwMode="auto">
          <a:xfrm flipV="1">
            <a:off x="4651762" y="5568059"/>
            <a:ext cx="244627" cy="3062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9" name="Line 16"/>
          <p:cNvSpPr>
            <a:spLocks noChangeShapeType="1"/>
          </p:cNvSpPr>
          <p:nvPr/>
        </p:nvSpPr>
        <p:spPr bwMode="auto">
          <a:xfrm flipV="1">
            <a:off x="5104116" y="4723970"/>
            <a:ext cx="122997" cy="45523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0" name="Line 17"/>
          <p:cNvSpPr>
            <a:spLocks noChangeShapeType="1"/>
          </p:cNvSpPr>
          <p:nvPr/>
        </p:nvSpPr>
        <p:spPr bwMode="auto">
          <a:xfrm flipV="1">
            <a:off x="5231213" y="4981397"/>
            <a:ext cx="483787" cy="28317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1" name="Line 18"/>
          <p:cNvSpPr>
            <a:spLocks noChangeShapeType="1"/>
          </p:cNvSpPr>
          <p:nvPr/>
        </p:nvSpPr>
        <p:spPr bwMode="auto">
          <a:xfrm flipH="1" flipV="1">
            <a:off x="3917882" y="5458314"/>
            <a:ext cx="403156" cy="44304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" name="Text Box 23"/>
          <p:cNvSpPr txBox="1">
            <a:spLocks noChangeArrowheads="1"/>
          </p:cNvSpPr>
          <p:nvPr/>
        </p:nvSpPr>
        <p:spPr bwMode="auto">
          <a:xfrm>
            <a:off x="4377069" y="5847164"/>
            <a:ext cx="366257" cy="443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b="1" i="1" dirty="0">
                <a:solidFill>
                  <a:srgbClr val="FEEFC6"/>
                </a:solidFill>
                <a:latin typeface="Times New Roman" pitchFamily="18" charset="0"/>
                <a:cs typeface="Times New Roman" pitchFamily="18" charset="0"/>
              </a:rPr>
              <a:t>t</a:t>
            </a:r>
          </a:p>
        </p:txBody>
      </p:sp>
      <p:sp>
        <p:nvSpPr>
          <p:cNvPr id="103" name="Text Box 25"/>
          <p:cNvSpPr txBox="1">
            <a:spLocks noChangeArrowheads="1"/>
          </p:cNvSpPr>
          <p:nvPr/>
        </p:nvSpPr>
        <p:spPr bwMode="auto">
          <a:xfrm>
            <a:off x="4810291" y="5199532"/>
            <a:ext cx="491987" cy="390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rgbClr val="FEEFC6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2400" b="1" i="1" baseline="30000" dirty="0">
                <a:solidFill>
                  <a:srgbClr val="FEEFC6"/>
                </a:solidFill>
                <a:latin typeface="Times New Roman" pitchFamily="18" charset="0"/>
                <a:cs typeface="Times New Roman" pitchFamily="18" charset="0"/>
              </a:rPr>
              <a:t>+</a:t>
            </a:r>
          </a:p>
        </p:txBody>
      </p:sp>
      <p:grpSp>
        <p:nvGrpSpPr>
          <p:cNvPr id="104" name="Group 30"/>
          <p:cNvGrpSpPr>
            <a:grpSpLocks/>
          </p:cNvGrpSpPr>
          <p:nvPr/>
        </p:nvGrpSpPr>
        <p:grpSpPr bwMode="auto">
          <a:xfrm>
            <a:off x="3200401" y="4526157"/>
            <a:ext cx="660082" cy="690988"/>
            <a:chOff x="4141" y="714"/>
            <a:chExt cx="325" cy="335"/>
          </a:xfrm>
        </p:grpSpPr>
        <p:sp>
          <p:nvSpPr>
            <p:cNvPr id="109" name="Oval 28"/>
            <p:cNvSpPr>
              <a:spLocks noChangeArrowheads="1"/>
            </p:cNvSpPr>
            <p:nvPr/>
          </p:nvSpPr>
          <p:spPr bwMode="auto">
            <a:xfrm>
              <a:off x="4410" y="888"/>
              <a:ext cx="56" cy="56"/>
            </a:xfrm>
            <a:prstGeom prst="ellipse">
              <a:avLst/>
            </a:prstGeom>
            <a:solidFill>
              <a:srgbClr val="CC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Oval 29"/>
            <p:cNvSpPr>
              <a:spLocks noChangeArrowheads="1"/>
            </p:cNvSpPr>
            <p:nvPr/>
          </p:nvSpPr>
          <p:spPr bwMode="auto">
            <a:xfrm>
              <a:off x="4357" y="765"/>
              <a:ext cx="56" cy="56"/>
            </a:xfrm>
            <a:prstGeom prst="ellipse">
              <a:avLst/>
            </a:prstGeom>
            <a:solidFill>
              <a:srgbClr val="CC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Oval 30"/>
            <p:cNvSpPr>
              <a:spLocks noChangeArrowheads="1"/>
            </p:cNvSpPr>
            <p:nvPr/>
          </p:nvSpPr>
          <p:spPr bwMode="auto">
            <a:xfrm>
              <a:off x="4213" y="841"/>
              <a:ext cx="56" cy="56"/>
            </a:xfrm>
            <a:prstGeom prst="ellipse">
              <a:avLst/>
            </a:prstGeom>
            <a:solidFill>
              <a:srgbClr val="CC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Oval 31"/>
            <p:cNvSpPr>
              <a:spLocks noChangeArrowheads="1"/>
            </p:cNvSpPr>
            <p:nvPr/>
          </p:nvSpPr>
          <p:spPr bwMode="auto">
            <a:xfrm>
              <a:off x="4141" y="891"/>
              <a:ext cx="56" cy="56"/>
            </a:xfrm>
            <a:prstGeom prst="ellipse">
              <a:avLst/>
            </a:prstGeom>
            <a:solidFill>
              <a:srgbClr val="CC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Oval 32"/>
            <p:cNvSpPr>
              <a:spLocks noChangeArrowheads="1"/>
            </p:cNvSpPr>
            <p:nvPr/>
          </p:nvSpPr>
          <p:spPr bwMode="auto">
            <a:xfrm>
              <a:off x="4191" y="714"/>
              <a:ext cx="81" cy="81"/>
            </a:xfrm>
            <a:prstGeom prst="ellipse">
              <a:avLst/>
            </a:prstGeom>
            <a:solidFill>
              <a:srgbClr val="CC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Oval 33"/>
            <p:cNvSpPr>
              <a:spLocks noChangeArrowheads="1"/>
            </p:cNvSpPr>
            <p:nvPr/>
          </p:nvSpPr>
          <p:spPr bwMode="auto">
            <a:xfrm>
              <a:off x="4218" y="993"/>
              <a:ext cx="56" cy="56"/>
            </a:xfrm>
            <a:prstGeom prst="ellipse">
              <a:avLst/>
            </a:prstGeom>
            <a:solidFill>
              <a:srgbClr val="CC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Line 34"/>
            <p:cNvSpPr>
              <a:spLocks noChangeShapeType="1"/>
            </p:cNvSpPr>
            <p:nvPr/>
          </p:nvSpPr>
          <p:spPr bwMode="auto">
            <a:xfrm flipH="1" flipV="1">
              <a:off x="4273" y="1028"/>
              <a:ext cx="82" cy="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Line 35"/>
            <p:cNvSpPr>
              <a:spLocks noChangeShapeType="1"/>
            </p:cNvSpPr>
            <p:nvPr/>
          </p:nvSpPr>
          <p:spPr bwMode="auto">
            <a:xfrm flipH="1" flipV="1">
              <a:off x="4195" y="932"/>
              <a:ext cx="158" cy="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Line 36"/>
            <p:cNvSpPr>
              <a:spLocks noChangeShapeType="1"/>
            </p:cNvSpPr>
            <p:nvPr/>
          </p:nvSpPr>
          <p:spPr bwMode="auto">
            <a:xfrm flipH="1" flipV="1">
              <a:off x="4261" y="890"/>
              <a:ext cx="92" cy="1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Line 37"/>
            <p:cNvSpPr>
              <a:spLocks noChangeShapeType="1"/>
            </p:cNvSpPr>
            <p:nvPr/>
          </p:nvSpPr>
          <p:spPr bwMode="auto">
            <a:xfrm flipH="1" flipV="1">
              <a:off x="4253" y="790"/>
              <a:ext cx="108" cy="2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Line 38"/>
            <p:cNvSpPr>
              <a:spLocks noChangeShapeType="1"/>
            </p:cNvSpPr>
            <p:nvPr/>
          </p:nvSpPr>
          <p:spPr bwMode="auto">
            <a:xfrm flipV="1">
              <a:off x="4370" y="823"/>
              <a:ext cx="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Line 39"/>
            <p:cNvSpPr>
              <a:spLocks noChangeShapeType="1"/>
            </p:cNvSpPr>
            <p:nvPr/>
          </p:nvSpPr>
          <p:spPr bwMode="auto">
            <a:xfrm flipV="1">
              <a:off x="4361" y="940"/>
              <a:ext cx="59" cy="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5" name="Text Box 73"/>
          <p:cNvSpPr txBox="1">
            <a:spLocks noChangeArrowheads="1"/>
          </p:cNvSpPr>
          <p:nvPr/>
        </p:nvSpPr>
        <p:spPr bwMode="auto">
          <a:xfrm>
            <a:off x="4967453" y="7073330"/>
            <a:ext cx="158529" cy="394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2400" b="1" i="1" dirty="0">
              <a:solidFill>
                <a:srgbClr val="FEEFC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6" name="Text Box 74"/>
          <p:cNvSpPr txBox="1">
            <a:spLocks noChangeArrowheads="1"/>
          </p:cNvSpPr>
          <p:nvPr/>
        </p:nvSpPr>
        <p:spPr bwMode="auto">
          <a:xfrm>
            <a:off x="3647289" y="5099271"/>
            <a:ext cx="453721" cy="390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 i="1" dirty="0">
                <a:solidFill>
                  <a:srgbClr val="FEEFC6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08" name="Text Box 80"/>
          <p:cNvSpPr txBox="1">
            <a:spLocks noChangeArrowheads="1"/>
          </p:cNvSpPr>
          <p:nvPr/>
        </p:nvSpPr>
        <p:spPr bwMode="auto">
          <a:xfrm>
            <a:off x="5198414" y="4308469"/>
            <a:ext cx="232327" cy="394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FEEFC6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endParaRPr lang="en-US" sz="2400" b="1" i="1" baseline="-25000" dirty="0">
              <a:solidFill>
                <a:srgbClr val="FEEFC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3" name="Text Box 80"/>
          <p:cNvSpPr txBox="1">
            <a:spLocks noChangeArrowheads="1"/>
          </p:cNvSpPr>
          <p:nvPr/>
        </p:nvSpPr>
        <p:spPr bwMode="auto">
          <a:xfrm>
            <a:off x="5791200" y="4648200"/>
            <a:ext cx="26962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FEEFC6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endParaRPr lang="en-US" sz="2400" b="1" i="1" baseline="-25000" dirty="0">
              <a:solidFill>
                <a:srgbClr val="FEEFC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2667000" y="3429000"/>
            <a:ext cx="341208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Standard model</a:t>
            </a:r>
            <a:endParaRPr lang="en-US" sz="32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2667000" y="3429000"/>
            <a:ext cx="341208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strike="sngStrike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Standard model</a:t>
            </a:r>
            <a:endParaRPr lang="en-US" sz="3200" b="1" strike="sngStrike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28" name="Text Box 25"/>
          <p:cNvSpPr txBox="1">
            <a:spLocks noChangeArrowheads="1"/>
          </p:cNvSpPr>
          <p:nvPr/>
        </p:nvSpPr>
        <p:spPr bwMode="auto">
          <a:xfrm>
            <a:off x="2464158" y="2743200"/>
            <a:ext cx="54053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FEEFC6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2400" b="1" i="1" baseline="30000" dirty="0" smtClean="0">
                <a:solidFill>
                  <a:srgbClr val="FEEFC6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endParaRPr lang="en-US" sz="2400" b="1" i="1" baseline="30000" dirty="0">
              <a:solidFill>
                <a:srgbClr val="FEEFC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9" name="Text Box 25"/>
          <p:cNvSpPr txBox="1">
            <a:spLocks noChangeArrowheads="1"/>
          </p:cNvSpPr>
          <p:nvPr/>
        </p:nvSpPr>
        <p:spPr bwMode="auto">
          <a:xfrm>
            <a:off x="2565042" y="2743200"/>
            <a:ext cx="33855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FEEFC6"/>
                </a:solidFill>
                <a:latin typeface="Times New Roman" pitchFamily="18" charset="0"/>
                <a:cs typeface="Times New Roman" pitchFamily="18" charset="0"/>
              </a:rPr>
              <a:t>?</a:t>
            </a:r>
            <a:endParaRPr lang="en-US" sz="2400" b="1" i="1" baseline="30000" dirty="0">
              <a:solidFill>
                <a:srgbClr val="FEEFC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0" name="Text Box 25"/>
          <p:cNvSpPr txBox="1">
            <a:spLocks noChangeArrowheads="1"/>
          </p:cNvSpPr>
          <p:nvPr/>
        </p:nvSpPr>
        <p:spPr bwMode="auto">
          <a:xfrm>
            <a:off x="6756042" y="2743200"/>
            <a:ext cx="54053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FEEFC6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2400" b="1" i="1" baseline="30000" dirty="0" smtClean="0">
                <a:solidFill>
                  <a:srgbClr val="FEEFC6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endParaRPr lang="en-US" sz="2400" b="1" i="1" baseline="30000" dirty="0">
              <a:solidFill>
                <a:srgbClr val="FEEFC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1" name="Text Box 25"/>
          <p:cNvSpPr txBox="1">
            <a:spLocks noChangeArrowheads="1"/>
          </p:cNvSpPr>
          <p:nvPr/>
        </p:nvSpPr>
        <p:spPr bwMode="auto">
          <a:xfrm>
            <a:off x="6845121" y="2743200"/>
            <a:ext cx="33855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FEEFC6"/>
                </a:solidFill>
                <a:latin typeface="Times New Roman" pitchFamily="18" charset="0"/>
                <a:cs typeface="Times New Roman" pitchFamily="18" charset="0"/>
              </a:rPr>
              <a:t>?</a:t>
            </a:r>
            <a:endParaRPr lang="en-US" sz="2400" b="1" i="1" baseline="30000" dirty="0">
              <a:solidFill>
                <a:srgbClr val="FEEFC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2" name="Text Box 25"/>
          <p:cNvSpPr txBox="1">
            <a:spLocks noChangeArrowheads="1"/>
          </p:cNvSpPr>
          <p:nvPr/>
        </p:nvSpPr>
        <p:spPr bwMode="auto">
          <a:xfrm>
            <a:off x="4800600" y="5181600"/>
            <a:ext cx="54053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FEEFC6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2400" b="1" i="1" baseline="30000" dirty="0" smtClean="0">
                <a:solidFill>
                  <a:srgbClr val="FEEFC6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endParaRPr lang="en-US" sz="2400" b="1" i="1" baseline="30000" dirty="0">
              <a:solidFill>
                <a:srgbClr val="FEEFC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3" name="Text Box 25"/>
          <p:cNvSpPr txBox="1">
            <a:spLocks noChangeArrowheads="1"/>
          </p:cNvSpPr>
          <p:nvPr/>
        </p:nvSpPr>
        <p:spPr bwMode="auto">
          <a:xfrm>
            <a:off x="4876800" y="5181600"/>
            <a:ext cx="33855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FEEFC6"/>
                </a:solidFill>
                <a:latin typeface="Times New Roman" pitchFamily="18" charset="0"/>
                <a:cs typeface="Times New Roman" pitchFamily="18" charset="0"/>
              </a:rPr>
              <a:t>?</a:t>
            </a:r>
            <a:endParaRPr lang="en-US" sz="2400" b="1" i="1" baseline="30000" dirty="0">
              <a:solidFill>
                <a:srgbClr val="FEEFC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4" name="Text Box 25"/>
          <p:cNvSpPr txBox="1">
            <a:spLocks noChangeArrowheads="1"/>
          </p:cNvSpPr>
          <p:nvPr/>
        </p:nvSpPr>
        <p:spPr bwMode="auto">
          <a:xfrm>
            <a:off x="6781800" y="2743200"/>
            <a:ext cx="54053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FEEFC6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2400" b="1" i="1" baseline="30000" dirty="0" smtClean="0">
                <a:solidFill>
                  <a:srgbClr val="FEEFC6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endParaRPr lang="en-US" sz="2400" b="1" i="1" baseline="30000" dirty="0">
              <a:solidFill>
                <a:srgbClr val="FEEFC6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5" grpId="0"/>
      <p:bldP spid="103" grpId="0"/>
      <p:bldP spid="127" grpId="0"/>
      <p:bldP spid="128" grpId="0"/>
      <p:bldP spid="128" grpId="1"/>
      <p:bldP spid="129" grpId="0"/>
      <p:bldP spid="130" grpId="0"/>
      <p:bldP spid="130" grpId="1"/>
      <p:bldP spid="131" grpId="0"/>
      <p:bldP spid="132" grpId="0"/>
      <p:bldP spid="132" grpId="1"/>
      <p:bldP spid="133" grpId="0"/>
      <p:bldP spid="134" grpId="0"/>
      <p:bldP spid="13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the top be reached?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1A2A7-3723-4806-8E6E-0761C30562D6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2133599"/>
            <a:ext cx="2854643" cy="1515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3886199"/>
            <a:ext cx="2854643" cy="1515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4572000" y="5715000"/>
            <a:ext cx="4227120" cy="362918"/>
          </a:xfrm>
          <a:prstGeom prst="rect">
            <a:avLst/>
          </a:prstGeom>
          <a:blipFill dpi="0" rotWithShape="1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 wrap="square" lIns="82945" tIns="41473" rIns="82945" bIns="41473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Huge  top mass uncertainties !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5800" y="2438400"/>
            <a:ext cx="4023360" cy="2548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70021-E863-4E8E-8FFD-820FC784469B}" type="slidenum">
              <a:rPr lang="ru-RU"/>
              <a:pPr/>
              <a:t>6</a:t>
            </a:fld>
            <a:endParaRPr lang="ru-RU"/>
          </a:p>
        </p:txBody>
      </p:sp>
      <p:sp>
        <p:nvSpPr>
          <p:cNvPr id="9221" name="Line 5"/>
          <p:cNvSpPr>
            <a:spLocks noChangeShapeType="1"/>
          </p:cNvSpPr>
          <p:nvPr/>
        </p:nvSpPr>
        <p:spPr bwMode="auto">
          <a:xfrm>
            <a:off x="533400" y="3375025"/>
            <a:ext cx="1958975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22" name="Line 6"/>
          <p:cNvSpPr>
            <a:spLocks noChangeShapeType="1"/>
          </p:cNvSpPr>
          <p:nvPr/>
        </p:nvSpPr>
        <p:spPr bwMode="auto">
          <a:xfrm>
            <a:off x="2819400" y="3375025"/>
            <a:ext cx="1981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stealth" w="med" len="med"/>
            <a:tailEnd type="oval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26" name="Oval 10"/>
          <p:cNvSpPr>
            <a:spLocks noChangeArrowheads="1"/>
          </p:cNvSpPr>
          <p:nvPr/>
        </p:nvSpPr>
        <p:spPr bwMode="auto">
          <a:xfrm>
            <a:off x="2109788" y="2438400"/>
            <a:ext cx="1109662" cy="762000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28" name="WordArt 12"/>
          <p:cNvSpPr>
            <a:spLocks noChangeArrowheads="1" noChangeShapeType="1" noTextEdit="1"/>
          </p:cNvSpPr>
          <p:nvPr/>
        </p:nvSpPr>
        <p:spPr bwMode="auto">
          <a:xfrm>
            <a:off x="2503488" y="2581275"/>
            <a:ext cx="3048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t</a:t>
            </a:r>
          </a:p>
        </p:txBody>
      </p:sp>
      <p:sp>
        <p:nvSpPr>
          <p:cNvPr id="9233" name="Oval 17"/>
          <p:cNvSpPr>
            <a:spLocks noChangeArrowheads="1"/>
          </p:cNvSpPr>
          <p:nvPr/>
        </p:nvSpPr>
        <p:spPr bwMode="auto">
          <a:xfrm>
            <a:off x="2111375" y="3603625"/>
            <a:ext cx="1109663" cy="762000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34" name="WordArt 18"/>
          <p:cNvSpPr>
            <a:spLocks noChangeArrowheads="1" noChangeShapeType="1" noTextEdit="1"/>
          </p:cNvSpPr>
          <p:nvPr/>
        </p:nvSpPr>
        <p:spPr bwMode="auto">
          <a:xfrm>
            <a:off x="2492375" y="3798888"/>
            <a:ext cx="3048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t</a:t>
            </a:r>
          </a:p>
        </p:txBody>
      </p:sp>
      <p:sp>
        <p:nvSpPr>
          <p:cNvPr id="9235" name="Line 19"/>
          <p:cNvSpPr>
            <a:spLocks noChangeShapeType="1"/>
          </p:cNvSpPr>
          <p:nvPr/>
        </p:nvSpPr>
        <p:spPr bwMode="auto">
          <a:xfrm>
            <a:off x="2492375" y="3722688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56" name="WordArt 40"/>
          <p:cNvSpPr>
            <a:spLocks noChangeArrowheads="1" noChangeShapeType="1" noTextEdit="1"/>
          </p:cNvSpPr>
          <p:nvPr/>
        </p:nvSpPr>
        <p:spPr bwMode="auto">
          <a:xfrm>
            <a:off x="781050" y="3222625"/>
            <a:ext cx="3048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p</a:t>
            </a:r>
          </a:p>
        </p:txBody>
      </p:sp>
      <p:sp>
        <p:nvSpPr>
          <p:cNvPr id="9257" name="Text Box 41"/>
          <p:cNvSpPr txBox="1">
            <a:spLocks noChangeArrowheads="1"/>
          </p:cNvSpPr>
          <p:nvPr/>
        </p:nvSpPr>
        <p:spPr bwMode="auto">
          <a:xfrm>
            <a:off x="4251325" y="3149600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endParaRPr lang="ru-RU"/>
          </a:p>
        </p:txBody>
      </p:sp>
      <p:sp>
        <p:nvSpPr>
          <p:cNvPr id="9258" name="WordArt 42"/>
          <p:cNvSpPr>
            <a:spLocks noChangeArrowheads="1" noChangeShapeType="1" noTextEdit="1"/>
          </p:cNvSpPr>
          <p:nvPr/>
        </p:nvSpPr>
        <p:spPr bwMode="auto">
          <a:xfrm>
            <a:off x="4191000" y="3222625"/>
            <a:ext cx="3048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p</a:t>
            </a:r>
          </a:p>
        </p:txBody>
      </p:sp>
      <p:sp>
        <p:nvSpPr>
          <p:cNvPr id="9259" name="Line 43"/>
          <p:cNvSpPr>
            <a:spLocks noChangeShapeType="1"/>
          </p:cNvSpPr>
          <p:nvPr/>
        </p:nvSpPr>
        <p:spPr bwMode="auto">
          <a:xfrm>
            <a:off x="4170363" y="3113088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6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lang="en-US" dirty="0" smtClean="0"/>
              <a:t>A better way!</a:t>
            </a:r>
            <a:endParaRPr lang="en-US" dirty="0"/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29213" y="1911648"/>
            <a:ext cx="3786187" cy="4184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Oval 22"/>
          <p:cNvSpPr>
            <a:spLocks noChangeArrowheads="1"/>
          </p:cNvSpPr>
          <p:nvPr/>
        </p:nvSpPr>
        <p:spPr bwMode="auto">
          <a:xfrm>
            <a:off x="1219200" y="1752600"/>
            <a:ext cx="685800" cy="68580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50000">
                <a:srgbClr val="FF0000">
                  <a:gamma/>
                  <a:shade val="46275"/>
                  <a:invGamma/>
                </a:srgbClr>
              </a:gs>
              <a:gs pos="100000">
                <a:srgbClr val="FF00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dirty="0">
                <a:solidFill>
                  <a:schemeClr val="bg1"/>
                </a:solidFill>
              </a:rPr>
              <a:t>W</a:t>
            </a:r>
            <a:r>
              <a:rPr lang="en-US" baseline="64000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7" name="Line 27"/>
          <p:cNvSpPr>
            <a:spLocks noChangeShapeType="1"/>
          </p:cNvSpPr>
          <p:nvPr/>
        </p:nvSpPr>
        <p:spPr bwMode="auto">
          <a:xfrm flipH="1" flipV="1">
            <a:off x="1828800" y="228600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" name="Oval 26"/>
          <p:cNvSpPr>
            <a:spLocks noChangeArrowheads="1"/>
          </p:cNvSpPr>
          <p:nvPr/>
        </p:nvSpPr>
        <p:spPr bwMode="auto">
          <a:xfrm>
            <a:off x="3657600" y="4572000"/>
            <a:ext cx="685800" cy="68580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50000">
                <a:srgbClr val="FF0000">
                  <a:gamma/>
                  <a:shade val="46275"/>
                  <a:invGamma/>
                </a:srgbClr>
              </a:gs>
              <a:gs pos="100000">
                <a:srgbClr val="FF00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dirty="0">
                <a:solidFill>
                  <a:schemeClr val="bg1"/>
                </a:solidFill>
              </a:rPr>
              <a:t>W</a:t>
            </a:r>
            <a:r>
              <a:rPr lang="en-US" baseline="64000" dirty="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19" name="Line 52"/>
          <p:cNvSpPr>
            <a:spLocks noChangeShapeType="1"/>
          </p:cNvSpPr>
          <p:nvPr/>
        </p:nvSpPr>
        <p:spPr bwMode="auto">
          <a:xfrm flipH="1" flipV="1">
            <a:off x="3124200" y="4191000"/>
            <a:ext cx="631825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" name="Line 7"/>
          <p:cNvSpPr>
            <a:spLocks noChangeShapeType="1"/>
          </p:cNvSpPr>
          <p:nvPr/>
        </p:nvSpPr>
        <p:spPr bwMode="auto">
          <a:xfrm>
            <a:off x="2667000" y="4406900"/>
            <a:ext cx="0" cy="7747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oval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" name="Line 9"/>
          <p:cNvSpPr>
            <a:spLocks noChangeShapeType="1"/>
          </p:cNvSpPr>
          <p:nvPr/>
        </p:nvSpPr>
        <p:spPr bwMode="auto">
          <a:xfrm flipH="1">
            <a:off x="2667000" y="167640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oval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2" name="WordArt 37"/>
          <p:cNvSpPr>
            <a:spLocks noChangeArrowheads="1" noChangeShapeType="1" noTextEdit="1"/>
          </p:cNvSpPr>
          <p:nvPr/>
        </p:nvSpPr>
        <p:spPr bwMode="auto">
          <a:xfrm>
            <a:off x="2590800" y="1981200"/>
            <a:ext cx="228600" cy="228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b</a:t>
            </a:r>
          </a:p>
        </p:txBody>
      </p:sp>
      <p:sp>
        <p:nvSpPr>
          <p:cNvPr id="23" name="WordArt 38"/>
          <p:cNvSpPr>
            <a:spLocks noChangeArrowheads="1" noChangeShapeType="1" noTextEdit="1"/>
          </p:cNvSpPr>
          <p:nvPr/>
        </p:nvSpPr>
        <p:spPr bwMode="auto">
          <a:xfrm>
            <a:off x="2514600" y="4724400"/>
            <a:ext cx="228600" cy="26193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b</a:t>
            </a:r>
          </a:p>
        </p:txBody>
      </p:sp>
      <p:sp>
        <p:nvSpPr>
          <p:cNvPr id="24" name="Line 39"/>
          <p:cNvSpPr>
            <a:spLocks noChangeShapeType="1"/>
          </p:cNvSpPr>
          <p:nvPr/>
        </p:nvSpPr>
        <p:spPr bwMode="auto">
          <a:xfrm>
            <a:off x="2514600" y="4648200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9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9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9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1" grpId="0" animBg="1"/>
      <p:bldP spid="9222" grpId="0" animBg="1"/>
      <p:bldP spid="9226" grpId="0" animBg="1"/>
      <p:bldP spid="9228" grpId="0" animBg="1"/>
      <p:bldP spid="9233" grpId="0" animBg="1"/>
      <p:bldP spid="9234" grpId="0" animBg="1"/>
      <p:bldP spid="9235" grpId="0" animBg="1"/>
      <p:bldP spid="9256" grpId="0" animBg="1"/>
      <p:bldP spid="9257" grpId="0"/>
      <p:bldP spid="9258" grpId="0" animBg="1"/>
      <p:bldP spid="9259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 tIns="41473" bIns="41473"/>
          <a:lstStyle/>
          <a:p>
            <a:pPr eaLnBrk="1" hangingPunct="1"/>
            <a:r>
              <a:rPr lang="en-US" smtClean="0"/>
              <a:t>Tevatron collider at Fermilab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040" y="1562565"/>
            <a:ext cx="3525120" cy="251738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4" cstate="print"/>
          <a:srcRect b="7443"/>
          <a:stretch>
            <a:fillRect/>
          </a:stretch>
        </p:blipFill>
        <p:spPr bwMode="auto">
          <a:xfrm>
            <a:off x="5257800" y="2133600"/>
            <a:ext cx="3024000" cy="19830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6392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66600" y="1580582"/>
            <a:ext cx="1244160" cy="96922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lIns="82945" tIns="41473" rIns="82945"/>
          <a:lstStyle/>
          <a:p>
            <a:pPr>
              <a:defRPr/>
            </a:pPr>
            <a:fld id="{99469D52-F936-426E-9533-9143C01C6001}" type="slidenum">
              <a:rPr lang="en-US"/>
              <a:pPr>
                <a:defRPr/>
              </a:pPr>
              <a:t>7</a:t>
            </a:fld>
            <a:endParaRPr lang="en-US"/>
          </a:p>
        </p:txBody>
      </p:sp>
      <p:grpSp>
        <p:nvGrpSpPr>
          <p:cNvPr id="10" name="Group 4"/>
          <p:cNvGrpSpPr>
            <a:grpSpLocks/>
          </p:cNvGrpSpPr>
          <p:nvPr/>
        </p:nvGrpSpPr>
        <p:grpSpPr bwMode="auto">
          <a:xfrm>
            <a:off x="228601" y="4419600"/>
            <a:ext cx="8688237" cy="2287986"/>
            <a:chOff x="144" y="3168"/>
            <a:chExt cx="6048" cy="1152"/>
          </a:xfrm>
        </p:grpSpPr>
        <p:graphicFrame>
          <p:nvGraphicFramePr>
            <p:cNvPr id="11" name="Object 5"/>
            <p:cNvGraphicFramePr>
              <a:graphicFrameLocks noChangeAspect="1"/>
            </p:cNvGraphicFramePr>
            <p:nvPr/>
          </p:nvGraphicFramePr>
          <p:xfrm>
            <a:off x="4190" y="3168"/>
            <a:ext cx="2002" cy="1152"/>
          </p:xfrm>
          <a:graphic>
            <a:graphicData uri="http://schemas.openxmlformats.org/presentationml/2006/ole">
              <p:oleObj spid="_x0000_s1026" r:id="rId6" imgW="4508155" imgH="3381634" progId="PowerPoint.Slide.8">
                <p:embed/>
              </p:oleObj>
            </a:graphicData>
          </a:graphic>
        </p:graphicFrame>
        <p:pic>
          <p:nvPicPr>
            <p:cNvPr id="12" name="Picture 6"/>
            <p:cNvPicPr>
              <a:picLocks noChangeAspect="1" noChangeArrowheads="1"/>
            </p:cNvPicPr>
            <p:nvPr/>
          </p:nvPicPr>
          <p:blipFill>
            <a:blip r:embed="rId7" cstate="print"/>
            <a:srcRect b="7071"/>
            <a:stretch>
              <a:fillRect/>
            </a:stretch>
          </p:blipFill>
          <p:spPr bwMode="auto">
            <a:xfrm>
              <a:off x="144" y="3168"/>
              <a:ext cx="1797" cy="115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 b="7443"/>
            <a:stretch>
              <a:fillRect/>
            </a:stretch>
          </p:blipFill>
          <p:spPr bwMode="auto">
            <a:xfrm>
              <a:off x="2179" y="3168"/>
              <a:ext cx="1757" cy="115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14" name="Text Box 8"/>
            <p:cNvSpPr txBox="1">
              <a:spLocks noChangeArrowheads="1"/>
            </p:cNvSpPr>
            <p:nvPr/>
          </p:nvSpPr>
          <p:spPr bwMode="auto">
            <a:xfrm>
              <a:off x="3446" y="3219"/>
              <a:ext cx="623" cy="104"/>
            </a:xfrm>
            <a:prstGeom prst="rect">
              <a:avLst/>
            </a:prstGeom>
            <a:solidFill>
              <a:srgbClr val="FFFFFF"/>
            </a:solidFill>
            <a:ln w="936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square" lIns="82440" tIns="41400" rIns="82440" bIns="41400">
              <a:spAutoFit/>
            </a:bodyPr>
            <a:lstStyle/>
            <a:p>
              <a:pPr>
                <a:spcBef>
                  <a:spcPts val="1375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723900" algn="l"/>
                </a:tabLst>
              </a:pPr>
              <a:r>
                <a:rPr lang="en-US" sz="800" b="1">
                  <a:solidFill>
                    <a:srgbClr val="FF3300"/>
                  </a:solidFill>
                  <a:latin typeface="Tahoma" pitchFamily="34" charset="0"/>
                </a:rPr>
                <a:t>muon system</a:t>
              </a:r>
            </a:p>
          </p:txBody>
        </p:sp>
        <p:sp>
          <p:nvSpPr>
            <p:cNvPr id="15" name="Text Box 9"/>
            <p:cNvSpPr txBox="1">
              <a:spLocks noChangeArrowheads="1"/>
            </p:cNvSpPr>
            <p:nvPr/>
          </p:nvSpPr>
          <p:spPr bwMode="auto">
            <a:xfrm>
              <a:off x="2016" y="3677"/>
              <a:ext cx="462" cy="104"/>
            </a:xfrm>
            <a:prstGeom prst="rect">
              <a:avLst/>
            </a:prstGeom>
            <a:solidFill>
              <a:srgbClr val="FFFFFF"/>
            </a:solidFill>
            <a:ln w="9360">
              <a:solidFill>
                <a:srgbClr val="FF3300"/>
              </a:solidFill>
              <a:miter lim="800000"/>
              <a:headEnd/>
              <a:tailEnd/>
            </a:ln>
          </p:spPr>
          <p:txBody>
            <a:bodyPr wrap="square" lIns="82440" tIns="41400" rIns="82440" bIns="41400">
              <a:spAutoFit/>
            </a:bodyPr>
            <a:lstStyle/>
            <a:p>
              <a:pPr>
                <a:spcBef>
                  <a:spcPts val="1188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800" b="1" dirty="0">
                  <a:solidFill>
                    <a:srgbClr val="FF3300"/>
                  </a:solidFill>
                  <a:latin typeface="Tahoma" pitchFamily="34" charset="0"/>
                </a:rPr>
                <a:t>shielding</a:t>
              </a:r>
            </a:p>
          </p:txBody>
        </p:sp>
        <p:sp>
          <p:nvSpPr>
            <p:cNvPr id="16" name="Line 10"/>
            <p:cNvSpPr>
              <a:spLocks noChangeShapeType="1"/>
            </p:cNvSpPr>
            <p:nvPr/>
          </p:nvSpPr>
          <p:spPr bwMode="auto">
            <a:xfrm flipV="1">
              <a:off x="2269" y="3568"/>
              <a:ext cx="177" cy="108"/>
            </a:xfrm>
            <a:prstGeom prst="line">
              <a:avLst/>
            </a:prstGeom>
            <a:noFill/>
            <a:ln w="38160">
              <a:solidFill>
                <a:srgbClr val="FF33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1"/>
            <p:cNvSpPr>
              <a:spLocks noChangeShapeType="1"/>
            </p:cNvSpPr>
            <p:nvPr/>
          </p:nvSpPr>
          <p:spPr bwMode="auto">
            <a:xfrm flipH="1">
              <a:off x="3615" y="3359"/>
              <a:ext cx="55" cy="100"/>
            </a:xfrm>
            <a:prstGeom prst="line">
              <a:avLst/>
            </a:prstGeom>
            <a:noFill/>
            <a:ln w="38160">
              <a:solidFill>
                <a:srgbClr val="FF33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12"/>
            <p:cNvSpPr>
              <a:spLocks noChangeShapeType="1"/>
            </p:cNvSpPr>
            <p:nvPr/>
          </p:nvSpPr>
          <p:spPr bwMode="auto">
            <a:xfrm flipH="1">
              <a:off x="3309" y="3359"/>
              <a:ext cx="304" cy="94"/>
            </a:xfrm>
            <a:prstGeom prst="line">
              <a:avLst/>
            </a:prstGeom>
            <a:noFill/>
            <a:ln w="38160">
              <a:solidFill>
                <a:srgbClr val="FF33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 Box 13"/>
            <p:cNvSpPr txBox="1">
              <a:spLocks noChangeArrowheads="1"/>
            </p:cNvSpPr>
            <p:nvPr/>
          </p:nvSpPr>
          <p:spPr bwMode="auto">
            <a:xfrm>
              <a:off x="3457" y="3684"/>
              <a:ext cx="506" cy="104"/>
            </a:xfrm>
            <a:prstGeom prst="rect">
              <a:avLst/>
            </a:prstGeom>
            <a:solidFill>
              <a:srgbClr val="FFFFFF"/>
            </a:solidFill>
            <a:ln w="9360">
              <a:solidFill>
                <a:srgbClr val="FF3300"/>
              </a:solidFill>
              <a:miter lim="800000"/>
              <a:headEnd/>
              <a:tailEnd/>
            </a:ln>
          </p:spPr>
          <p:txBody>
            <a:bodyPr wrap="square" lIns="82440" tIns="41400" rIns="82440" bIns="41400">
              <a:spAutoFit/>
            </a:bodyPr>
            <a:lstStyle/>
            <a:p>
              <a:pPr>
                <a:spcBef>
                  <a:spcPts val="1188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723900" algn="l"/>
                </a:tabLst>
              </a:pPr>
              <a:r>
                <a:rPr lang="en-US" sz="800" b="1" dirty="0">
                  <a:solidFill>
                    <a:srgbClr val="FF3300"/>
                  </a:solidFill>
                  <a:latin typeface="Tahoma" pitchFamily="34" charset="0"/>
                </a:rPr>
                <a:t>electronics</a:t>
              </a:r>
            </a:p>
          </p:txBody>
        </p:sp>
        <p:sp>
          <p:nvSpPr>
            <p:cNvPr id="20" name="Line 14"/>
            <p:cNvSpPr>
              <a:spLocks noChangeShapeType="1"/>
            </p:cNvSpPr>
            <p:nvPr/>
          </p:nvSpPr>
          <p:spPr bwMode="auto">
            <a:xfrm flipH="1" flipV="1">
              <a:off x="3100" y="3681"/>
              <a:ext cx="322" cy="20"/>
            </a:xfrm>
            <a:prstGeom prst="line">
              <a:avLst/>
            </a:prstGeom>
            <a:noFill/>
            <a:ln w="38160">
              <a:solidFill>
                <a:srgbClr val="FF33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1" name="Picture 13"/>
          <p:cNvPicPr>
            <a:picLocks noChangeAspect="1" noChangeArrowheads="1"/>
          </p:cNvPicPr>
          <p:nvPr/>
        </p:nvPicPr>
        <p:blipFill>
          <a:blip r:embed="rId3" cstate="print"/>
          <a:srcRect t="80356" r="59319"/>
          <a:stretch>
            <a:fillRect/>
          </a:stretch>
        </p:blipFill>
        <p:spPr bwMode="auto">
          <a:xfrm>
            <a:off x="2323440" y="1636629"/>
            <a:ext cx="2004480" cy="1313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9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3124200"/>
            <a:ext cx="3657600" cy="3476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672481" y="308193"/>
            <a:ext cx="7806240" cy="770481"/>
          </a:xfrm>
        </p:spPr>
        <p:txBody>
          <a:bodyPr tIns="41473" bIns="41473">
            <a:normAutofit/>
          </a:bodyPr>
          <a:lstStyle/>
          <a:p>
            <a:pPr eaLnBrk="1" hangingPunct="1"/>
            <a:r>
              <a:rPr lang="en-US" sz="2900" dirty="0" smtClean="0"/>
              <a:t>Top Background </a:t>
            </a:r>
            <a:r>
              <a:rPr lang="en-US" sz="2900" dirty="0" err="1" smtClean="0"/>
              <a:t>proceses</a:t>
            </a:r>
            <a:endParaRPr lang="en-US" sz="2900" dirty="0" smtClean="0"/>
          </a:p>
        </p:txBody>
      </p:sp>
      <p:sp>
        <p:nvSpPr>
          <p:cNvPr id="17416" name="TextBox 12"/>
          <p:cNvSpPr txBox="1">
            <a:spLocks noChangeArrowheads="1"/>
          </p:cNvSpPr>
          <p:nvPr/>
        </p:nvSpPr>
        <p:spPr bwMode="auto">
          <a:xfrm>
            <a:off x="4572000" y="3220645"/>
            <a:ext cx="4216320" cy="36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B-tagging :  </a:t>
            </a:r>
            <a:r>
              <a:rPr lang="en-US" b="1" dirty="0" err="1" smtClean="0">
                <a:solidFill>
                  <a:srgbClr val="002060"/>
                </a:solidFill>
              </a:rPr>
              <a:t>Multijet</a:t>
            </a:r>
            <a:r>
              <a:rPr lang="en-US" b="1" dirty="0" smtClean="0">
                <a:solidFill>
                  <a:srgbClr val="002060"/>
                </a:solidFill>
              </a:rPr>
              <a:t> has no b-jets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10" name="Curved Connector 9"/>
          <p:cNvCxnSpPr>
            <a:stCxn id="18" idx="1"/>
          </p:cNvCxnSpPr>
          <p:nvPr/>
        </p:nvCxnSpPr>
        <p:spPr bwMode="auto">
          <a:xfrm rot="10800000" flipV="1">
            <a:off x="2895600" y="3408582"/>
            <a:ext cx="1676400" cy="2036982"/>
          </a:xfrm>
          <a:prstGeom prst="curvedConnector2">
            <a:avLst/>
          </a:prstGeom>
          <a:solidFill>
            <a:srgbClr val="00B8FF"/>
          </a:solidFill>
          <a:ln w="111125" cap="flat" cmpd="dbl" algn="ctr">
            <a:gradFill>
              <a:gsLst>
                <a:gs pos="0">
                  <a:srgbClr val="000082"/>
                </a:gs>
                <a:gs pos="30000">
                  <a:srgbClr val="66008F"/>
                </a:gs>
                <a:gs pos="64999">
                  <a:srgbClr val="BA0066"/>
                </a:gs>
                <a:gs pos="89999">
                  <a:srgbClr val="FF0000"/>
                </a:gs>
                <a:gs pos="100000">
                  <a:srgbClr val="FF8200"/>
                </a:gs>
              </a:gsLst>
              <a:lin ang="5400000" scaled="0"/>
            </a:gra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Curved Connector 12"/>
          <p:cNvCxnSpPr>
            <a:stCxn id="18" idx="3"/>
          </p:cNvCxnSpPr>
          <p:nvPr/>
        </p:nvCxnSpPr>
        <p:spPr bwMode="auto">
          <a:xfrm flipH="1" flipV="1">
            <a:off x="3886200" y="2092764"/>
            <a:ext cx="1999080" cy="1315818"/>
          </a:xfrm>
          <a:prstGeom prst="curvedConnector3">
            <a:avLst>
              <a:gd name="adj1" fmla="val -11435"/>
            </a:avLst>
          </a:prstGeom>
          <a:solidFill>
            <a:srgbClr val="00B8FF"/>
          </a:solidFill>
          <a:ln w="111125" cap="flat" cmpd="dbl" algn="ctr">
            <a:gradFill>
              <a:gsLst>
                <a:gs pos="0">
                  <a:srgbClr val="000082"/>
                </a:gs>
                <a:gs pos="30000">
                  <a:srgbClr val="66008F"/>
                </a:gs>
                <a:gs pos="64999">
                  <a:srgbClr val="BA0066"/>
                </a:gs>
                <a:gs pos="89999">
                  <a:srgbClr val="FF0000"/>
                </a:gs>
                <a:gs pos="100000">
                  <a:srgbClr val="FF8200"/>
                </a:gs>
              </a:gsLst>
              <a:lin ang="5400000" scaled="0"/>
            </a:gra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4572000" y="3235764"/>
            <a:ext cx="1313280" cy="345636"/>
          </a:xfrm>
          <a:prstGeom prst="rect">
            <a:avLst/>
          </a:prstGeom>
          <a:noFill/>
          <a:ln w="69850" algn="ctr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pPr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 lIns="82945" tIns="41473" rIns="82945"/>
          <a:lstStyle/>
          <a:p>
            <a:pPr>
              <a:defRPr/>
            </a:pPr>
            <a:fld id="{17C1D638-4193-45B2-8635-20B7EBC75464}" type="slidenum">
              <a:rPr lang="en-US"/>
              <a:pPr>
                <a:defRPr/>
              </a:pPr>
              <a:t>8</a:t>
            </a:fld>
            <a:endParaRPr lang="en-US"/>
          </a:p>
        </p:txBody>
      </p:sp>
      <p:pic>
        <p:nvPicPr>
          <p:cNvPr id="14" name="Picture 13" descr="feynman_Wbbg.gif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" y="1636630"/>
            <a:ext cx="1617120" cy="1395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2819400" y="4267200"/>
            <a:ext cx="1066800" cy="304800"/>
          </a:xfrm>
          <a:prstGeom prst="ellipse">
            <a:avLst/>
          </a:prstGeom>
          <a:noFill/>
          <a:ln w="22225" algn="ctr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pPr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673768" y="312359"/>
            <a:ext cx="7806240" cy="770481"/>
          </a:xfrm>
          <a:prstGeom prst="rect">
            <a:avLst/>
          </a:prstGeom>
        </p:spPr>
        <p:txBody>
          <a:bodyPr vert="horz" lIns="91440" tIns="41473" rIns="45720" bIns="41473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satMod val="1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And</a:t>
            </a:r>
            <a:r>
              <a:rPr kumimoji="0" lang="en-US" sz="2900" b="1" i="0" u="none" strike="noStrike" kern="1200" cap="none" spc="0" normalizeH="0" noProof="0" dirty="0" smtClean="0">
                <a:ln>
                  <a:noFill/>
                </a:ln>
                <a:solidFill>
                  <a:schemeClr val="accent1">
                    <a:satMod val="1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methods to reduce them</a:t>
            </a:r>
            <a:endParaRPr kumimoji="0" lang="en-US" sz="2900" b="1" i="0" u="none" strike="noStrike" kern="1200" cap="none" spc="0" normalizeH="0" baseline="0" noProof="0" dirty="0" smtClean="0">
              <a:ln>
                <a:noFill/>
              </a:ln>
              <a:solidFill>
                <a:schemeClr val="accent1">
                  <a:satMod val="15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2537" name="Picture 9" descr="C:\Users\Mike\Pictures\Detroit\feynman_ttbar_mujets.g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24400" y="4953000"/>
            <a:ext cx="2058829" cy="1383030"/>
          </a:xfrm>
          <a:prstGeom prst="rect">
            <a:avLst/>
          </a:prstGeom>
          <a:noFill/>
        </p:spPr>
      </p:pic>
      <p:sp>
        <p:nvSpPr>
          <p:cNvPr id="26" name="Oval 25"/>
          <p:cNvSpPr>
            <a:spLocks noChangeArrowheads="1"/>
          </p:cNvSpPr>
          <p:nvPr/>
        </p:nvSpPr>
        <p:spPr bwMode="auto">
          <a:xfrm>
            <a:off x="2743200" y="4572000"/>
            <a:ext cx="1219200" cy="304800"/>
          </a:xfrm>
          <a:prstGeom prst="ellipse">
            <a:avLst/>
          </a:prstGeom>
          <a:noFill/>
          <a:ln w="22225" algn="ctr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pPr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/>
          </a:p>
        </p:txBody>
      </p:sp>
      <p:sp>
        <p:nvSpPr>
          <p:cNvPr id="30" name="TextBox 12"/>
          <p:cNvSpPr txBox="1">
            <a:spLocks noChangeArrowheads="1"/>
          </p:cNvSpPr>
          <p:nvPr/>
        </p:nvSpPr>
        <p:spPr bwMode="auto">
          <a:xfrm>
            <a:off x="4572000" y="3810000"/>
            <a:ext cx="4216320" cy="36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Missing E</a:t>
            </a:r>
            <a:r>
              <a:rPr lang="en-US" b="1" baseline="-25000" dirty="0" smtClean="0">
                <a:solidFill>
                  <a:srgbClr val="002060"/>
                </a:solidFill>
              </a:rPr>
              <a:t>T</a:t>
            </a:r>
            <a:r>
              <a:rPr lang="en-US" b="1" dirty="0" smtClean="0">
                <a:solidFill>
                  <a:srgbClr val="002060"/>
                </a:solidFill>
              </a:rPr>
              <a:t> :  </a:t>
            </a:r>
            <a:r>
              <a:rPr lang="en-US" b="1" dirty="0" err="1" smtClean="0">
                <a:solidFill>
                  <a:srgbClr val="002060"/>
                </a:solidFill>
              </a:rPr>
              <a:t>Multijet</a:t>
            </a:r>
            <a:r>
              <a:rPr lang="en-US" b="1" dirty="0" smtClean="0">
                <a:solidFill>
                  <a:srgbClr val="002060"/>
                </a:solidFill>
              </a:rPr>
              <a:t> has no neutrino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4572000" y="3845364"/>
            <a:ext cx="1313280" cy="345636"/>
          </a:xfrm>
          <a:prstGeom prst="rect">
            <a:avLst/>
          </a:prstGeom>
          <a:noFill/>
          <a:ln w="69850" algn="ctr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pPr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/>
          </a:p>
        </p:txBody>
      </p:sp>
      <p:cxnSp>
        <p:nvCxnSpPr>
          <p:cNvPr id="32" name="Curved Connector 31"/>
          <p:cNvCxnSpPr>
            <a:stCxn id="31" idx="3"/>
          </p:cNvCxnSpPr>
          <p:nvPr/>
        </p:nvCxnSpPr>
        <p:spPr bwMode="auto">
          <a:xfrm>
            <a:off x="5885280" y="4018182"/>
            <a:ext cx="820320" cy="1239618"/>
          </a:xfrm>
          <a:prstGeom prst="curvedConnector2">
            <a:avLst/>
          </a:prstGeom>
          <a:solidFill>
            <a:srgbClr val="00B8FF"/>
          </a:solidFill>
          <a:ln w="111125" cap="flat" cmpd="dbl" algn="ctr">
            <a:gradFill>
              <a:gsLst>
                <a:gs pos="0">
                  <a:srgbClr val="000082"/>
                </a:gs>
                <a:gs pos="30000">
                  <a:srgbClr val="66008F"/>
                </a:gs>
                <a:gs pos="64999">
                  <a:srgbClr val="BA0066"/>
                </a:gs>
                <a:gs pos="89999">
                  <a:srgbClr val="FF0000"/>
                </a:gs>
                <a:gs pos="100000">
                  <a:srgbClr val="FF8200"/>
                </a:gs>
              </a:gsLst>
              <a:lin ang="5400000" scaled="0"/>
            </a:gra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TextBox 12"/>
          <p:cNvSpPr txBox="1">
            <a:spLocks noChangeArrowheads="1"/>
          </p:cNvSpPr>
          <p:nvPr/>
        </p:nvSpPr>
        <p:spPr bwMode="auto">
          <a:xfrm>
            <a:off x="4572000" y="4363645"/>
            <a:ext cx="4216320" cy="36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Other, more sophisticated techniques</a:t>
            </a:r>
            <a:endParaRPr lang="en-US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/>
      <p:bldP spid="17416" grpId="0"/>
      <p:bldP spid="18" grpId="0" animBg="1"/>
      <p:bldP spid="18" grpId="1" animBg="1"/>
      <p:bldP spid="17" grpId="0" animBg="1"/>
      <p:bldP spid="17" grpId="1" animBg="1"/>
      <p:bldP spid="20" grpId="0"/>
      <p:bldP spid="26" grpId="0" animBg="1"/>
      <p:bldP spid="30" grpId="0"/>
      <p:bldP spid="31" grpId="0" animBg="1"/>
      <p:bldP spid="31" grpId="1" animBg="1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4801" y="1981108"/>
            <a:ext cx="1585440" cy="1961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/>
          <p:nvPr/>
        </p:nvSpPr>
        <p:spPr bwMode="auto">
          <a:xfrm>
            <a:off x="1254240" y="2464999"/>
            <a:ext cx="276480" cy="414764"/>
          </a:xfrm>
          <a:prstGeom prst="ellipse">
            <a:avLst/>
          </a:prstGeom>
          <a:noFill/>
          <a:ln w="5715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945" tIns="41473" rIns="82945" bIns="41473"/>
          <a:lstStyle/>
          <a:p>
            <a:pPr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>
              <a:latin typeface="Times New Roman" pitchFamily="16" charset="0"/>
              <a:cs typeface="Arial" pitchFamily="34" charset="0"/>
            </a:endParaRPr>
          </a:p>
        </p:txBody>
      </p:sp>
      <p:cxnSp>
        <p:nvCxnSpPr>
          <p:cNvPr id="12293" name="Elbow Connector 6"/>
          <p:cNvCxnSpPr>
            <a:cxnSpLocks noChangeShapeType="1"/>
            <a:stCxn id="5" idx="6"/>
          </p:cNvCxnSpPr>
          <p:nvPr/>
        </p:nvCxnSpPr>
        <p:spPr bwMode="auto">
          <a:xfrm flipV="1">
            <a:off x="1530720" y="2188490"/>
            <a:ext cx="1382400" cy="483891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8" name="TextBox 7"/>
          <p:cNvSpPr txBox="1"/>
          <p:nvPr/>
        </p:nvSpPr>
        <p:spPr>
          <a:xfrm>
            <a:off x="2913120" y="2029246"/>
            <a:ext cx="6230880" cy="1191752"/>
          </a:xfrm>
          <a:prstGeom prst="rect">
            <a:avLst/>
          </a:prstGeom>
          <a:noFill/>
        </p:spPr>
        <p:txBody>
          <a:bodyPr wrap="square" lIns="82945" tIns="41473" rIns="82945" bIns="41473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FF0000"/>
                </a:solidFill>
                <a:cs typeface="Arial" pitchFamily="34" charset="0"/>
              </a:rPr>
              <a:t>Discovered in 1995 by CDF (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19 events</a:t>
            </a:r>
            <a:r>
              <a:rPr lang="en-US" b="1" dirty="0">
                <a:solidFill>
                  <a:srgbClr val="FF0000"/>
                </a:solidFill>
                <a:cs typeface="Arial" pitchFamily="34" charset="0"/>
              </a:rPr>
              <a:t>) and DO  (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17 events</a:t>
            </a:r>
            <a:r>
              <a:rPr lang="en-US" b="1" dirty="0" smtClean="0">
                <a:solidFill>
                  <a:srgbClr val="FF0000"/>
                </a:solidFill>
                <a:cs typeface="Arial" pitchFamily="34" charset="0"/>
              </a:rPr>
              <a:t>)</a:t>
            </a:r>
          </a:p>
          <a:p>
            <a:pPr>
              <a:defRPr/>
            </a:pPr>
            <a:endParaRPr lang="en-US" b="1" dirty="0" smtClean="0">
              <a:solidFill>
                <a:srgbClr val="FF0000"/>
              </a:solidFill>
              <a:cs typeface="Arial" pitchFamily="34" charset="0"/>
            </a:endParaRPr>
          </a:p>
          <a:p>
            <a:pPr>
              <a:defRPr/>
            </a:pPr>
            <a:r>
              <a:rPr lang="en-US" b="1" dirty="0" smtClean="0">
                <a:solidFill>
                  <a:srgbClr val="FF0000"/>
                </a:solidFill>
                <a:cs typeface="Arial" pitchFamily="34" charset="0"/>
              </a:rPr>
              <a:t>Since then we observed</a:t>
            </a:r>
            <a:endParaRPr lang="en-US" b="1" dirty="0">
              <a:solidFill>
                <a:srgbClr val="FF0000"/>
              </a:solidFill>
              <a:cs typeface="Arial" pitchFamily="34" charset="0"/>
            </a:endParaRPr>
          </a:p>
          <a:p>
            <a:pPr>
              <a:defRPr/>
            </a:pPr>
            <a:endParaRPr lang="en-US" dirty="0">
              <a:solidFill>
                <a:srgbClr val="FF0000"/>
              </a:solidFill>
              <a:cs typeface="Arial" pitchFamily="34" charset="0"/>
            </a:endParaRPr>
          </a:p>
        </p:txBody>
      </p:sp>
      <p:pic>
        <p:nvPicPr>
          <p:cNvPr id="12295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2971800"/>
            <a:ext cx="2738880" cy="2333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6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2200" y="3048000"/>
            <a:ext cx="2764800" cy="2454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3200400" y="5715000"/>
            <a:ext cx="5598720" cy="362918"/>
          </a:xfrm>
          <a:prstGeom prst="rect">
            <a:avLst/>
          </a:prstGeom>
          <a:blipFill dpi="0" rotWithShape="1">
            <a:blip r:embed="rId5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Top quark mass is measured with &lt;1% uncertainty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 lIns="82945" tIns="41473" rIns="82945"/>
          <a:lstStyle/>
          <a:p>
            <a:pPr>
              <a:defRPr/>
            </a:pPr>
            <a:fld id="{99370125-C02E-409E-86CD-3953370BE9A5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457200"/>
            <a:ext cx="8229600" cy="503238"/>
          </a:xfrm>
          <a:prstGeom prst="rect">
            <a:avLst/>
          </a:prstGeom>
        </p:spPr>
        <p:txBody>
          <a:bodyPr vert="horz" lIns="91440" rIns="45720" rtlCol="0" anchor="ctr">
            <a:normAutofit fontScale="67500" lnSpcReduction="20000"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satMod val="1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This is how top quark was discovered 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satMod val="15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6955</TotalTime>
  <Words>818</Words>
  <Application>Microsoft Office PowerPoint</Application>
  <PresentationFormat>On-screen Show (4:3)</PresentationFormat>
  <Paragraphs>191</Paragraphs>
  <Slides>21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Module</vt:lpstr>
      <vt:lpstr>Microsoft Office PowerPoint 97-2003 Slide</vt:lpstr>
      <vt:lpstr>Equation</vt:lpstr>
      <vt:lpstr>Top quark and  tau  lepton –  what can two of the most massive elementary particles tell us?</vt:lpstr>
      <vt:lpstr>This poster hangs in (almost) every physics department !</vt:lpstr>
      <vt:lpstr>How are the two related?</vt:lpstr>
      <vt:lpstr>Of cause not!</vt:lpstr>
      <vt:lpstr>How can the top be reached? </vt:lpstr>
      <vt:lpstr>A better way!</vt:lpstr>
      <vt:lpstr>Tevatron collider at Fermilab</vt:lpstr>
      <vt:lpstr>Top Background proceses</vt:lpstr>
      <vt:lpstr>Slide 9</vt:lpstr>
      <vt:lpstr>Particle detection</vt:lpstr>
      <vt:lpstr>t reconstruction</vt:lpstr>
      <vt:lpstr>Way of the tau</vt:lpstr>
      <vt:lpstr>Artificial Neural Network again</vt:lpstr>
      <vt:lpstr>Why Neural Network</vt:lpstr>
      <vt:lpstr>Slide 15</vt:lpstr>
      <vt:lpstr>Slide 16</vt:lpstr>
      <vt:lpstr>Multijet QCD background</vt:lpstr>
      <vt:lpstr>Importance of t channels</vt:lpstr>
      <vt:lpstr>tgH+b</vt:lpstr>
      <vt:lpstr>Charged Higgs search</vt:lpstr>
      <vt:lpstr>Conclusions</vt:lpstr>
    </vt:vector>
  </TitlesOfParts>
  <Company>Toshiba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 quark and  tau  lepton –  what can two of the most massive elementary particles tell us?</dc:title>
  <dc:creator>Mike</dc:creator>
  <cp:lastModifiedBy>marov</cp:lastModifiedBy>
  <cp:revision>67</cp:revision>
  <dcterms:created xsi:type="dcterms:W3CDTF">2010-01-04T16:44:15Z</dcterms:created>
  <dcterms:modified xsi:type="dcterms:W3CDTF">2012-05-02T17:18:17Z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TC300011121033</vt:lpwstr>
  </property>
</Properties>
</file>